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89" r:id="rId1"/>
  </p:sldMasterIdLst>
  <p:handoutMasterIdLst>
    <p:handoutMasterId r:id="rId47"/>
  </p:handoutMasterIdLst>
  <p:sldIdLst>
    <p:sldId id="256" r:id="rId2"/>
    <p:sldId id="297" r:id="rId3"/>
    <p:sldId id="298" r:id="rId4"/>
    <p:sldId id="329" r:id="rId5"/>
    <p:sldId id="330" r:id="rId6"/>
    <p:sldId id="331" r:id="rId7"/>
    <p:sldId id="332" r:id="rId8"/>
    <p:sldId id="333" r:id="rId9"/>
    <p:sldId id="334" r:id="rId10"/>
    <p:sldId id="335" r:id="rId11"/>
    <p:sldId id="305" r:id="rId12"/>
    <p:sldId id="306" r:id="rId13"/>
    <p:sldId id="307" r:id="rId14"/>
    <p:sldId id="308" r:id="rId15"/>
    <p:sldId id="309" r:id="rId16"/>
    <p:sldId id="310" r:id="rId17"/>
    <p:sldId id="258" r:id="rId18"/>
    <p:sldId id="311" r:id="rId19"/>
    <p:sldId id="312" r:id="rId20"/>
    <p:sldId id="313" r:id="rId21"/>
    <p:sldId id="314" r:id="rId22"/>
    <p:sldId id="315" r:id="rId23"/>
    <p:sldId id="316" r:id="rId24"/>
    <p:sldId id="336" r:id="rId25"/>
    <p:sldId id="323" r:id="rId26"/>
    <p:sldId id="324" r:id="rId27"/>
    <p:sldId id="325" r:id="rId28"/>
    <p:sldId id="326" r:id="rId29"/>
    <p:sldId id="327" r:id="rId30"/>
    <p:sldId id="328" r:id="rId31"/>
    <p:sldId id="337" r:id="rId32"/>
    <p:sldId id="339" r:id="rId33"/>
    <p:sldId id="257" r:id="rId34"/>
    <p:sldId id="299" r:id="rId35"/>
    <p:sldId id="300" r:id="rId36"/>
    <p:sldId id="301" r:id="rId37"/>
    <p:sldId id="302" r:id="rId38"/>
    <p:sldId id="303" r:id="rId39"/>
    <p:sldId id="304" r:id="rId40"/>
    <p:sldId id="338" r:id="rId41"/>
    <p:sldId id="259" r:id="rId42"/>
    <p:sldId id="340" r:id="rId43"/>
    <p:sldId id="261" r:id="rId44"/>
    <p:sldId id="296" r:id="rId45"/>
    <p:sldId id="288" r:id="rId46"/>
  </p:sldIdLst>
  <p:sldSz cx="12192000" cy="6858000"/>
  <p:notesSz cx="6888163" cy="10018713"/>
  <p:defaultTex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ección predeterminada" id="{F5CBFC03-241F-487F-BB59-D3FAF3A7D426}">
          <p14:sldIdLst>
            <p14:sldId id="256"/>
            <p14:sldId id="297"/>
            <p14:sldId id="298"/>
            <p14:sldId id="329"/>
            <p14:sldId id="330"/>
            <p14:sldId id="331"/>
            <p14:sldId id="332"/>
            <p14:sldId id="333"/>
            <p14:sldId id="334"/>
            <p14:sldId id="335"/>
            <p14:sldId id="305"/>
            <p14:sldId id="306"/>
            <p14:sldId id="307"/>
            <p14:sldId id="308"/>
            <p14:sldId id="309"/>
            <p14:sldId id="310"/>
            <p14:sldId id="258"/>
            <p14:sldId id="311"/>
            <p14:sldId id="312"/>
            <p14:sldId id="313"/>
            <p14:sldId id="314"/>
            <p14:sldId id="315"/>
            <p14:sldId id="316"/>
            <p14:sldId id="336"/>
            <p14:sldId id="323"/>
            <p14:sldId id="324"/>
            <p14:sldId id="325"/>
            <p14:sldId id="326"/>
            <p14:sldId id="327"/>
            <p14:sldId id="328"/>
            <p14:sldId id="337"/>
            <p14:sldId id="339"/>
            <p14:sldId id="257"/>
            <p14:sldId id="299"/>
            <p14:sldId id="300"/>
            <p14:sldId id="301"/>
            <p14:sldId id="302"/>
            <p14:sldId id="303"/>
            <p14:sldId id="304"/>
            <p14:sldId id="338"/>
            <p14:sldId id="259"/>
            <p14:sldId id="340"/>
            <p14:sldId id="261"/>
            <p14:sldId id="296"/>
            <p14:sldId id="288"/>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73" d="100"/>
          <a:sy n="73" d="100"/>
        </p:scale>
        <p:origin x="618"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handoutMaster" Target="handoutMasters/handoutMaster1.xml"/><Relationship Id="rId50"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84871" cy="502676"/>
          </a:xfrm>
          <a:prstGeom prst="rect">
            <a:avLst/>
          </a:prstGeom>
        </p:spPr>
        <p:txBody>
          <a:bodyPr vert="horz" lIns="96606" tIns="48303" rIns="96606" bIns="48303" rtlCol="0"/>
          <a:lstStyle>
            <a:lvl1pPr algn="l">
              <a:defRPr sz="1300"/>
            </a:lvl1pPr>
          </a:lstStyle>
          <a:p>
            <a:endParaRPr lang="es-EC"/>
          </a:p>
        </p:txBody>
      </p:sp>
      <p:sp>
        <p:nvSpPr>
          <p:cNvPr id="3" name="Marcador de fecha 2"/>
          <p:cNvSpPr>
            <a:spLocks noGrp="1"/>
          </p:cNvSpPr>
          <p:nvPr>
            <p:ph type="dt" sz="quarter" idx="1"/>
          </p:nvPr>
        </p:nvSpPr>
        <p:spPr>
          <a:xfrm>
            <a:off x="3901698" y="0"/>
            <a:ext cx="2984871" cy="502676"/>
          </a:xfrm>
          <a:prstGeom prst="rect">
            <a:avLst/>
          </a:prstGeom>
        </p:spPr>
        <p:txBody>
          <a:bodyPr vert="horz" lIns="96606" tIns="48303" rIns="96606" bIns="48303" rtlCol="0"/>
          <a:lstStyle>
            <a:lvl1pPr algn="r">
              <a:defRPr sz="1300"/>
            </a:lvl1pPr>
          </a:lstStyle>
          <a:p>
            <a:fld id="{01A6859B-87F6-452C-920C-98EBDC672CEA}" type="datetimeFigureOut">
              <a:rPr lang="es-EC" smtClean="0"/>
              <a:t>29/04/2022</a:t>
            </a:fld>
            <a:endParaRPr lang="es-EC"/>
          </a:p>
        </p:txBody>
      </p:sp>
      <p:sp>
        <p:nvSpPr>
          <p:cNvPr id="4" name="Marcador de pie de página 3"/>
          <p:cNvSpPr>
            <a:spLocks noGrp="1"/>
          </p:cNvSpPr>
          <p:nvPr>
            <p:ph type="ftr" sz="quarter" idx="2"/>
          </p:nvPr>
        </p:nvSpPr>
        <p:spPr>
          <a:xfrm>
            <a:off x="0" y="9516039"/>
            <a:ext cx="2984871" cy="502674"/>
          </a:xfrm>
          <a:prstGeom prst="rect">
            <a:avLst/>
          </a:prstGeom>
        </p:spPr>
        <p:txBody>
          <a:bodyPr vert="horz" lIns="96606" tIns="48303" rIns="96606" bIns="48303" rtlCol="0" anchor="b"/>
          <a:lstStyle>
            <a:lvl1pPr algn="l">
              <a:defRPr sz="1300"/>
            </a:lvl1pPr>
          </a:lstStyle>
          <a:p>
            <a:endParaRPr lang="es-EC"/>
          </a:p>
        </p:txBody>
      </p:sp>
      <p:sp>
        <p:nvSpPr>
          <p:cNvPr id="5" name="Marcador de número de diapositiva 4"/>
          <p:cNvSpPr>
            <a:spLocks noGrp="1"/>
          </p:cNvSpPr>
          <p:nvPr>
            <p:ph type="sldNum" sz="quarter" idx="3"/>
          </p:nvPr>
        </p:nvSpPr>
        <p:spPr>
          <a:xfrm>
            <a:off x="3901698" y="9516039"/>
            <a:ext cx="2984871" cy="502674"/>
          </a:xfrm>
          <a:prstGeom prst="rect">
            <a:avLst/>
          </a:prstGeom>
        </p:spPr>
        <p:txBody>
          <a:bodyPr vert="horz" lIns="96606" tIns="48303" rIns="96606" bIns="48303" rtlCol="0" anchor="b"/>
          <a:lstStyle>
            <a:lvl1pPr algn="r">
              <a:defRPr sz="1300"/>
            </a:lvl1pPr>
          </a:lstStyle>
          <a:p>
            <a:fld id="{66E91641-A4BF-4FC6-8654-1302C4A2F2DB}" type="slidenum">
              <a:rPr lang="es-EC" smtClean="0"/>
              <a:t>‹Nº›</a:t>
            </a:fld>
            <a:endParaRPr lang="es-EC"/>
          </a:p>
        </p:txBody>
      </p:sp>
    </p:spTree>
    <p:extLst>
      <p:ext uri="{BB962C8B-B14F-4D97-AF65-F5344CB8AC3E}">
        <p14:creationId xmlns:p14="http://schemas.microsoft.com/office/powerpoint/2010/main" val="272427631"/>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10.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11.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4.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5.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6.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7.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8.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slideMaster" Target="../slideMasters/slideMaster1.xml"/><Relationship Id="rId1" Type="http://schemas.openxmlformats.org/officeDocument/2006/relationships/audio" Target="../media/audio1.wav"/><Relationship Id="rId4" Type="http://schemas.openxmlformats.org/officeDocument/2006/relationships/audio" Target="../media/audio1.wav"/></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s-ES" smtClean="0"/>
              <a:t>Haga clic para modificar el estilo de título del patrón</a:t>
            </a:r>
            <a:endParaRPr lang="en-US" dirty="0"/>
          </a:p>
        </p:txBody>
      </p:sp>
      <p:sp>
        <p:nvSpPr>
          <p:cNvPr id="3" name="Subtitle 2"/>
          <p:cNvSpPr>
            <a:spLocks noGrp="1"/>
          </p:cNvSpPr>
          <p:nvPr>
            <p:ph type="subTitle" idx="1"/>
          </p:nvPr>
        </p:nvSpPr>
        <p:spPr>
          <a:xfrm>
            <a:off x="1100051" y="4455620"/>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s-ES" smtClean="0"/>
              <a:t>Haga clic para editar el estilo de subtítulo del patrón</a:t>
            </a:r>
            <a:endParaRPr lang="en-US" dirty="0"/>
          </a:p>
        </p:txBody>
      </p:sp>
      <p:sp>
        <p:nvSpPr>
          <p:cNvPr id="4" name="Date Placeholder 3"/>
          <p:cNvSpPr>
            <a:spLocks noGrp="1"/>
          </p:cNvSpPr>
          <p:nvPr>
            <p:ph type="dt" sz="half" idx="10"/>
          </p:nvPr>
        </p:nvSpPr>
        <p:spPr/>
        <p:txBody>
          <a:bodyPr/>
          <a:lstStyle/>
          <a:p>
            <a:fld id="{54FDE03B-7F8B-4EDA-8DFC-824F37351476}" type="datetimeFigureOut">
              <a:rPr lang="es-EC" smtClean="0"/>
              <a:t>29/04/2022</a:t>
            </a:fld>
            <a:endParaRPr lang="es-EC"/>
          </a:p>
        </p:txBody>
      </p:sp>
      <p:sp>
        <p:nvSpPr>
          <p:cNvPr id="5"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p:txBody>
          <a:bodyPr/>
          <a:lstStyle/>
          <a:p>
            <a:fld id="{36C1CC76-0C3A-49BF-A166-78FBC66AA2D4}" type="slidenum">
              <a:rPr lang="es-EC" smtClean="0"/>
              <a:t>‹Nº›</a:t>
            </a:fld>
            <a:endParaRPr lang="es-EC"/>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70368228"/>
      </p:ext>
    </p:extLst>
  </p:cSld>
  <p:clrMapOvr>
    <a:masterClrMapping/>
  </p:clrMapOvr>
  <mc:AlternateContent xmlns:mc="http://schemas.openxmlformats.org/markup-compatibility/2006" xmlns:p14="http://schemas.microsoft.com/office/powerpoint/2010/main">
    <mc:Choice Requires="p14">
      <p:transition p14:dur="250">
        <p14:prism isInverted="1"/>
        <p:sndAc>
          <p:stSnd>
            <p:snd r:embed="rId1" name="wind.wav"/>
          </p:stSnd>
        </p:sndAc>
      </p:transition>
    </mc:Choice>
    <mc:Fallback xmlns="">
      <p:transition>
        <p:fade/>
        <p:sndAc>
          <p:stSnd>
            <p:snd r:embed="rId3" name="wind.wav"/>
          </p:stSnd>
        </p:sndAc>
      </p:transition>
    </mc:Fallback>
  </mc:AlternateContent>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54FDE03B-7F8B-4EDA-8DFC-824F37351476}" type="datetimeFigureOut">
              <a:rPr lang="es-EC" smtClean="0"/>
              <a:t>29/04/2022</a:t>
            </a:fld>
            <a:endParaRPr lang="es-EC"/>
          </a:p>
        </p:txBody>
      </p:sp>
      <p:sp>
        <p:nvSpPr>
          <p:cNvPr id="5"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p:txBody>
          <a:bodyPr/>
          <a:lstStyle/>
          <a:p>
            <a:fld id="{36C1CC76-0C3A-49BF-A166-78FBC66AA2D4}" type="slidenum">
              <a:rPr lang="es-EC" smtClean="0"/>
              <a:t>‹Nº›</a:t>
            </a:fld>
            <a:endParaRPr lang="es-EC"/>
          </a:p>
        </p:txBody>
      </p:sp>
    </p:spTree>
    <p:extLst>
      <p:ext uri="{BB962C8B-B14F-4D97-AF65-F5344CB8AC3E}">
        <p14:creationId xmlns:p14="http://schemas.microsoft.com/office/powerpoint/2010/main" val="1006429012"/>
      </p:ext>
    </p:extLst>
  </p:cSld>
  <p:clrMapOvr>
    <a:masterClrMapping/>
  </p:clrMapOvr>
  <mc:AlternateContent xmlns:mc="http://schemas.openxmlformats.org/markup-compatibility/2006" xmlns:p14="http://schemas.microsoft.com/office/powerpoint/2010/main">
    <mc:Choice Requires="p14">
      <p:transition p14:dur="250">
        <p14:prism isInverted="1"/>
        <p:sndAc>
          <p:stSnd>
            <p:snd r:embed="rId1" name="wind.wav"/>
          </p:stSnd>
        </p:sndAc>
      </p:transition>
    </mc:Choice>
    <mc:Fallback xmlns="">
      <p:transition>
        <p:fade/>
        <p:sndAc>
          <p:stSnd>
            <p:snd r:embed="rId3" name="wind.wav"/>
          </p:stSnd>
        </p:sndAc>
      </p:transition>
    </mc:Fallback>
  </mc:AlternateContent>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Título vertical y texto">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4778"/>
            <a:ext cx="2628900" cy="5757421"/>
          </a:xfrm>
        </p:spPr>
        <p:txBody>
          <a:bodyPr vert="eaVert"/>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a:xfrm>
            <a:off x="838200" y="414778"/>
            <a:ext cx="7734300" cy="5757422"/>
          </a:xfrm>
        </p:spPr>
        <p:txBody>
          <a:bodyPr vert="eaVert" lIns="45720" tIns="0" rIns="45720" bIns="0"/>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54FDE03B-7F8B-4EDA-8DFC-824F37351476}" type="datetimeFigureOut">
              <a:rPr lang="es-EC" smtClean="0"/>
              <a:t>29/04/2022</a:t>
            </a:fld>
            <a:endParaRPr lang="es-EC"/>
          </a:p>
        </p:txBody>
      </p:sp>
      <p:sp>
        <p:nvSpPr>
          <p:cNvPr id="5"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p:txBody>
          <a:bodyPr/>
          <a:lstStyle/>
          <a:p>
            <a:fld id="{36C1CC76-0C3A-49BF-A166-78FBC66AA2D4}" type="slidenum">
              <a:rPr lang="es-EC" smtClean="0"/>
              <a:t>‹Nº›</a:t>
            </a:fld>
            <a:endParaRPr lang="es-EC"/>
          </a:p>
        </p:txBody>
      </p:sp>
    </p:spTree>
    <p:extLst>
      <p:ext uri="{BB962C8B-B14F-4D97-AF65-F5344CB8AC3E}">
        <p14:creationId xmlns:p14="http://schemas.microsoft.com/office/powerpoint/2010/main" val="2969220560"/>
      </p:ext>
    </p:extLst>
  </p:cSld>
  <p:clrMapOvr>
    <a:masterClrMapping/>
  </p:clrMapOvr>
  <mc:AlternateContent xmlns:mc="http://schemas.openxmlformats.org/markup-compatibility/2006" xmlns:p14="http://schemas.microsoft.com/office/powerpoint/2010/main">
    <mc:Choice Requires="p14">
      <p:transition p14:dur="250">
        <p14:prism isInverted="1"/>
        <p:sndAc>
          <p:stSnd>
            <p:snd r:embed="rId1" name="wind.wav"/>
          </p:stSnd>
        </p:sndAc>
      </p:transition>
    </mc:Choice>
    <mc:Fallback xmlns="">
      <p:transition>
        <p:fade/>
        <p:sndAc>
          <p:stSnd>
            <p:snd r:embed="rId3" name="wind.wav"/>
          </p:stSnd>
        </p:sndAc>
      </p:transition>
    </mc:Fallback>
  </mc:AlternateContent>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5465272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marL="0">
              <a:defRPr/>
            </a:lvl1pPr>
          </a:lstStyle>
          <a:p>
            <a:r>
              <a:rPr lang="es-ES" smtClean="0"/>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54FDE03B-7F8B-4EDA-8DFC-824F37351476}" type="datetimeFigureOut">
              <a:rPr lang="es-EC" smtClean="0"/>
              <a:t>29/04/2022</a:t>
            </a:fld>
            <a:endParaRPr lang="es-EC"/>
          </a:p>
        </p:txBody>
      </p:sp>
      <p:sp>
        <p:nvSpPr>
          <p:cNvPr id="5"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p:txBody>
          <a:bodyPr/>
          <a:lstStyle/>
          <a:p>
            <a:fld id="{36C1CC76-0C3A-49BF-A166-78FBC66AA2D4}" type="slidenum">
              <a:rPr lang="es-EC" smtClean="0"/>
              <a:t>‹Nº›</a:t>
            </a:fld>
            <a:endParaRPr lang="es-EC"/>
          </a:p>
        </p:txBody>
      </p:sp>
    </p:spTree>
    <p:extLst>
      <p:ext uri="{BB962C8B-B14F-4D97-AF65-F5344CB8AC3E}">
        <p14:creationId xmlns:p14="http://schemas.microsoft.com/office/powerpoint/2010/main" val="2460216545"/>
      </p:ext>
    </p:extLst>
  </p:cSld>
  <p:clrMapOvr>
    <a:masterClrMapping/>
  </p:clrMapOvr>
  <mc:AlternateContent xmlns:mc="http://schemas.openxmlformats.org/markup-compatibility/2006" xmlns:p14="http://schemas.microsoft.com/office/powerpoint/2010/main">
    <mc:Choice Requires="p14">
      <p:transition p14:dur="250">
        <p14:prism isInverted="1"/>
        <p:sndAc>
          <p:stSnd>
            <p:snd r:embed="rId1" name="wind.wav"/>
          </p:stSnd>
        </p:sndAc>
      </p:transition>
    </mc:Choice>
    <mc:Fallback xmlns="">
      <p:transition>
        <p:fade/>
        <p:sndAc>
          <p:stSnd>
            <p:snd r:embed="rId3" name="wind.wav"/>
          </p:stSnd>
        </p:sndAc>
      </p:transition>
    </mc:Fallback>
  </mc:AlternateContent>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Encabezado de sección">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Editar el estilo de texto del patrón</a:t>
            </a:r>
          </a:p>
        </p:txBody>
      </p:sp>
      <p:sp>
        <p:nvSpPr>
          <p:cNvPr id="4" name="Date Placeholder 3"/>
          <p:cNvSpPr>
            <a:spLocks noGrp="1"/>
          </p:cNvSpPr>
          <p:nvPr>
            <p:ph type="dt" sz="half" idx="10"/>
          </p:nvPr>
        </p:nvSpPr>
        <p:spPr/>
        <p:txBody>
          <a:bodyPr/>
          <a:lstStyle/>
          <a:p>
            <a:fld id="{54FDE03B-7F8B-4EDA-8DFC-824F37351476}" type="datetimeFigureOut">
              <a:rPr lang="es-EC" smtClean="0"/>
              <a:t>29/04/2022</a:t>
            </a:fld>
            <a:endParaRPr lang="es-EC"/>
          </a:p>
        </p:txBody>
      </p:sp>
      <p:sp>
        <p:nvSpPr>
          <p:cNvPr id="5"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p:txBody>
          <a:bodyPr/>
          <a:lstStyle/>
          <a:p>
            <a:fld id="{36C1CC76-0C3A-49BF-A166-78FBC66AA2D4}" type="slidenum">
              <a:rPr lang="es-EC" smtClean="0"/>
              <a:t>‹Nº›</a:t>
            </a:fld>
            <a:endParaRPr lang="es-EC"/>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63997249"/>
      </p:ext>
    </p:extLst>
  </p:cSld>
  <p:clrMapOvr>
    <a:masterClrMapping/>
  </p:clrMapOvr>
  <mc:AlternateContent xmlns:mc="http://schemas.openxmlformats.org/markup-compatibility/2006" xmlns:p14="http://schemas.microsoft.com/office/powerpoint/2010/main">
    <mc:Choice Requires="p14">
      <p:transition p14:dur="250">
        <p14:prism isInverted="1"/>
        <p:sndAc>
          <p:stSnd>
            <p:snd r:embed="rId1" name="wind.wav"/>
          </p:stSnd>
        </p:sndAc>
      </p:transition>
    </mc:Choice>
    <mc:Fallback xmlns="">
      <p:transition>
        <p:fade/>
        <p:sndAc>
          <p:stSnd>
            <p:snd r:embed="rId3" name="wind.wav"/>
          </p:stSnd>
        </p:sndAc>
      </p:transition>
    </mc:Fallback>
  </mc:AlternateContent>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s-ES" smtClean="0"/>
              <a:t>Haga clic para modificar el estilo de título del patrón</a:t>
            </a:r>
            <a:endParaRPr lang="en-US" dirty="0"/>
          </a:p>
        </p:txBody>
      </p:sp>
      <p:sp>
        <p:nvSpPr>
          <p:cNvPr id="3" name="Content Placeholder 2"/>
          <p:cNvSpPr>
            <a:spLocks noGrp="1"/>
          </p:cNvSpPr>
          <p:nvPr>
            <p:ph sz="half" idx="1"/>
          </p:nvPr>
        </p:nvSpPr>
        <p:spPr>
          <a:xfrm>
            <a:off x="1097279" y="1845734"/>
            <a:ext cx="4937760" cy="4023360"/>
          </a:xfrm>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Date Placeholder 4"/>
          <p:cNvSpPr>
            <a:spLocks noGrp="1"/>
          </p:cNvSpPr>
          <p:nvPr>
            <p:ph type="dt" sz="half" idx="10"/>
          </p:nvPr>
        </p:nvSpPr>
        <p:spPr/>
        <p:txBody>
          <a:bodyPr/>
          <a:lstStyle/>
          <a:p>
            <a:fld id="{54FDE03B-7F8B-4EDA-8DFC-824F37351476}" type="datetimeFigureOut">
              <a:rPr lang="es-EC" smtClean="0"/>
              <a:t>29/04/2022</a:t>
            </a:fld>
            <a:endParaRPr lang="es-EC"/>
          </a:p>
        </p:txBody>
      </p:sp>
      <p:sp>
        <p:nvSpPr>
          <p:cNvPr id="6" name="Footer Placeholder 5"/>
          <p:cNvSpPr>
            <a:spLocks noGrp="1"/>
          </p:cNvSpPr>
          <p:nvPr>
            <p:ph type="ftr" sz="quarter" idx="11"/>
          </p:nvPr>
        </p:nvSpPr>
        <p:spPr/>
        <p:txBody>
          <a:bodyPr/>
          <a:lstStyle/>
          <a:p>
            <a:endParaRPr lang="es-EC"/>
          </a:p>
        </p:txBody>
      </p:sp>
      <p:sp>
        <p:nvSpPr>
          <p:cNvPr id="7" name="Slide Number Placeholder 6"/>
          <p:cNvSpPr>
            <a:spLocks noGrp="1"/>
          </p:cNvSpPr>
          <p:nvPr>
            <p:ph type="sldNum" sz="quarter" idx="12"/>
          </p:nvPr>
        </p:nvSpPr>
        <p:spPr/>
        <p:txBody>
          <a:bodyPr/>
          <a:lstStyle/>
          <a:p>
            <a:fld id="{36C1CC76-0C3A-49BF-A166-78FBC66AA2D4}" type="slidenum">
              <a:rPr lang="es-EC" smtClean="0"/>
              <a:t>‹Nº›</a:t>
            </a:fld>
            <a:endParaRPr lang="es-EC"/>
          </a:p>
        </p:txBody>
      </p:sp>
    </p:spTree>
    <p:extLst>
      <p:ext uri="{BB962C8B-B14F-4D97-AF65-F5344CB8AC3E}">
        <p14:creationId xmlns:p14="http://schemas.microsoft.com/office/powerpoint/2010/main" val="1060856005"/>
      </p:ext>
    </p:extLst>
  </p:cSld>
  <p:clrMapOvr>
    <a:masterClrMapping/>
  </p:clrMapOvr>
  <mc:AlternateContent xmlns:mc="http://schemas.openxmlformats.org/markup-compatibility/2006" xmlns:p14="http://schemas.microsoft.com/office/powerpoint/2010/main">
    <mc:Choice Requires="p14">
      <p:transition p14:dur="250">
        <p14:prism isInverted="1"/>
        <p:sndAc>
          <p:stSnd>
            <p:snd r:embed="rId1" name="wind.wav"/>
          </p:stSnd>
        </p:sndAc>
      </p:transition>
    </mc:Choice>
    <mc:Fallback xmlns="">
      <p:transition>
        <p:fade/>
        <p:sndAc>
          <p:stSnd>
            <p:snd r:embed="rId3" name="wind.wav"/>
          </p:stSnd>
        </p:sndAc>
      </p:transition>
    </mc:Fallback>
  </mc:AlternateContent>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Editar el estilo de texto del patrón</a:t>
            </a:r>
          </a:p>
        </p:txBody>
      </p:sp>
      <p:sp>
        <p:nvSpPr>
          <p:cNvPr id="4" name="Content Placeholder 3"/>
          <p:cNvSpPr>
            <a:spLocks noGrp="1"/>
          </p:cNvSpPr>
          <p:nvPr>
            <p:ph sz="half" idx="2"/>
          </p:nvPr>
        </p:nvSpPr>
        <p:spPr>
          <a:xfrm>
            <a:off x="1097280" y="2582334"/>
            <a:ext cx="4937760" cy="3378200"/>
          </a:xfrm>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Editar el estilo de texto del patrón</a:t>
            </a:r>
          </a:p>
        </p:txBody>
      </p:sp>
      <p:sp>
        <p:nvSpPr>
          <p:cNvPr id="6" name="Content Placeholder 5"/>
          <p:cNvSpPr>
            <a:spLocks noGrp="1"/>
          </p:cNvSpPr>
          <p:nvPr>
            <p:ph sz="quarter" idx="4"/>
          </p:nvPr>
        </p:nvSpPr>
        <p:spPr>
          <a:xfrm>
            <a:off x="6217920" y="2582334"/>
            <a:ext cx="4937760" cy="3378200"/>
          </a:xfrm>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7" name="Date Placeholder 6"/>
          <p:cNvSpPr>
            <a:spLocks noGrp="1"/>
          </p:cNvSpPr>
          <p:nvPr>
            <p:ph type="dt" sz="half" idx="10"/>
          </p:nvPr>
        </p:nvSpPr>
        <p:spPr/>
        <p:txBody>
          <a:bodyPr/>
          <a:lstStyle/>
          <a:p>
            <a:fld id="{54FDE03B-7F8B-4EDA-8DFC-824F37351476}" type="datetimeFigureOut">
              <a:rPr lang="es-EC" smtClean="0"/>
              <a:t>29/04/2022</a:t>
            </a:fld>
            <a:endParaRPr lang="es-EC"/>
          </a:p>
        </p:txBody>
      </p:sp>
      <p:sp>
        <p:nvSpPr>
          <p:cNvPr id="8" name="Footer Placeholder 7"/>
          <p:cNvSpPr>
            <a:spLocks noGrp="1"/>
          </p:cNvSpPr>
          <p:nvPr>
            <p:ph type="ftr" sz="quarter" idx="11"/>
          </p:nvPr>
        </p:nvSpPr>
        <p:spPr/>
        <p:txBody>
          <a:bodyPr/>
          <a:lstStyle/>
          <a:p>
            <a:endParaRPr lang="es-EC"/>
          </a:p>
        </p:txBody>
      </p:sp>
      <p:sp>
        <p:nvSpPr>
          <p:cNvPr id="9" name="Slide Number Placeholder 8"/>
          <p:cNvSpPr>
            <a:spLocks noGrp="1"/>
          </p:cNvSpPr>
          <p:nvPr>
            <p:ph type="sldNum" sz="quarter" idx="12"/>
          </p:nvPr>
        </p:nvSpPr>
        <p:spPr/>
        <p:txBody>
          <a:bodyPr/>
          <a:lstStyle/>
          <a:p>
            <a:fld id="{36C1CC76-0C3A-49BF-A166-78FBC66AA2D4}" type="slidenum">
              <a:rPr lang="es-EC" smtClean="0"/>
              <a:t>‹Nº›</a:t>
            </a:fld>
            <a:endParaRPr lang="es-EC"/>
          </a:p>
        </p:txBody>
      </p:sp>
    </p:spTree>
    <p:extLst>
      <p:ext uri="{BB962C8B-B14F-4D97-AF65-F5344CB8AC3E}">
        <p14:creationId xmlns:p14="http://schemas.microsoft.com/office/powerpoint/2010/main" val="3373043813"/>
      </p:ext>
    </p:extLst>
  </p:cSld>
  <p:clrMapOvr>
    <a:masterClrMapping/>
  </p:clrMapOvr>
  <mc:AlternateContent xmlns:mc="http://schemas.openxmlformats.org/markup-compatibility/2006" xmlns:p14="http://schemas.microsoft.com/office/powerpoint/2010/main">
    <mc:Choice Requires="p14">
      <p:transition p14:dur="250">
        <p14:prism isInverted="1"/>
        <p:sndAc>
          <p:stSnd>
            <p:snd r:embed="rId1" name="wind.wav"/>
          </p:stSnd>
        </p:sndAc>
      </p:transition>
    </mc:Choice>
    <mc:Fallback xmlns="">
      <p:transition>
        <p:fade/>
        <p:sndAc>
          <p:stSnd>
            <p:snd r:embed="rId3" name="wind.wav"/>
          </p:stSnd>
        </p:sndAc>
      </p:transition>
    </mc:Fallback>
  </mc:AlternateContent>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Date Placeholder 2"/>
          <p:cNvSpPr>
            <a:spLocks noGrp="1"/>
          </p:cNvSpPr>
          <p:nvPr>
            <p:ph type="dt" sz="half" idx="10"/>
          </p:nvPr>
        </p:nvSpPr>
        <p:spPr/>
        <p:txBody>
          <a:bodyPr/>
          <a:lstStyle/>
          <a:p>
            <a:fld id="{54FDE03B-7F8B-4EDA-8DFC-824F37351476}" type="datetimeFigureOut">
              <a:rPr lang="es-EC" smtClean="0"/>
              <a:t>29/04/2022</a:t>
            </a:fld>
            <a:endParaRPr lang="es-EC"/>
          </a:p>
        </p:txBody>
      </p:sp>
      <p:sp>
        <p:nvSpPr>
          <p:cNvPr id="4" name="Footer Placeholder 3"/>
          <p:cNvSpPr>
            <a:spLocks noGrp="1"/>
          </p:cNvSpPr>
          <p:nvPr>
            <p:ph type="ftr" sz="quarter" idx="11"/>
          </p:nvPr>
        </p:nvSpPr>
        <p:spPr/>
        <p:txBody>
          <a:bodyPr/>
          <a:lstStyle/>
          <a:p>
            <a:endParaRPr lang="es-EC"/>
          </a:p>
        </p:txBody>
      </p:sp>
      <p:sp>
        <p:nvSpPr>
          <p:cNvPr id="5" name="Slide Number Placeholder 4"/>
          <p:cNvSpPr>
            <a:spLocks noGrp="1"/>
          </p:cNvSpPr>
          <p:nvPr>
            <p:ph type="sldNum" sz="quarter" idx="12"/>
          </p:nvPr>
        </p:nvSpPr>
        <p:spPr/>
        <p:txBody>
          <a:bodyPr/>
          <a:lstStyle/>
          <a:p>
            <a:fld id="{36C1CC76-0C3A-49BF-A166-78FBC66AA2D4}" type="slidenum">
              <a:rPr lang="es-EC" smtClean="0"/>
              <a:t>‹Nº›</a:t>
            </a:fld>
            <a:endParaRPr lang="es-EC"/>
          </a:p>
        </p:txBody>
      </p:sp>
    </p:spTree>
    <p:extLst>
      <p:ext uri="{BB962C8B-B14F-4D97-AF65-F5344CB8AC3E}">
        <p14:creationId xmlns:p14="http://schemas.microsoft.com/office/powerpoint/2010/main" val="2438052173"/>
      </p:ext>
    </p:extLst>
  </p:cSld>
  <p:clrMapOvr>
    <a:masterClrMapping/>
  </p:clrMapOvr>
  <mc:AlternateContent xmlns:mc="http://schemas.openxmlformats.org/markup-compatibility/2006" xmlns:p14="http://schemas.microsoft.com/office/powerpoint/2010/main">
    <mc:Choice Requires="p14">
      <p:transition p14:dur="250">
        <p14:prism isInverted="1"/>
        <p:sndAc>
          <p:stSnd>
            <p:snd r:embed="rId1" name="wind.wav"/>
          </p:stSnd>
        </p:sndAc>
      </p:transition>
    </mc:Choice>
    <mc:Fallback xmlns="">
      <p:transition>
        <p:fade/>
        <p:sndAc>
          <p:stSnd>
            <p:snd r:embed="rId3" name="wind.wav"/>
          </p:stSnd>
        </p:sndAc>
      </p:transition>
    </mc:Fallback>
  </mc:AlternateContent>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En blanco">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54FDE03B-7F8B-4EDA-8DFC-824F37351476}" type="datetimeFigureOut">
              <a:rPr lang="es-EC" smtClean="0"/>
              <a:t>29/04/2022</a:t>
            </a:fld>
            <a:endParaRPr lang="es-EC"/>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s-EC"/>
          </a:p>
        </p:txBody>
      </p:sp>
      <p:sp>
        <p:nvSpPr>
          <p:cNvPr id="9" name="Slide Number Placeholder 8"/>
          <p:cNvSpPr>
            <a:spLocks noGrp="1"/>
          </p:cNvSpPr>
          <p:nvPr>
            <p:ph type="sldNum" sz="quarter" idx="12"/>
          </p:nvPr>
        </p:nvSpPr>
        <p:spPr/>
        <p:txBody>
          <a:bodyPr/>
          <a:lstStyle/>
          <a:p>
            <a:fld id="{36C1CC76-0C3A-49BF-A166-78FBC66AA2D4}" type="slidenum">
              <a:rPr lang="es-EC" smtClean="0"/>
              <a:t>‹Nº›</a:t>
            </a:fld>
            <a:endParaRPr lang="es-EC"/>
          </a:p>
        </p:txBody>
      </p:sp>
    </p:spTree>
    <p:extLst>
      <p:ext uri="{BB962C8B-B14F-4D97-AF65-F5344CB8AC3E}">
        <p14:creationId xmlns:p14="http://schemas.microsoft.com/office/powerpoint/2010/main" val="358064178"/>
      </p:ext>
    </p:extLst>
  </p:cSld>
  <p:clrMapOvr>
    <a:masterClrMapping/>
  </p:clrMapOvr>
  <mc:AlternateContent xmlns:mc="http://schemas.openxmlformats.org/markup-compatibility/2006" xmlns:p14="http://schemas.microsoft.com/office/powerpoint/2010/main">
    <mc:Choice Requires="p14">
      <p:transition p14:dur="250">
        <p14:prism isInverted="1"/>
        <p:sndAc>
          <p:stSnd>
            <p:snd r:embed="rId1" name="wind.wav"/>
          </p:stSnd>
        </p:sndAc>
      </p:transition>
    </mc:Choice>
    <mc:Fallback xmlns="">
      <p:transition>
        <p:fade/>
        <p:sndAc>
          <p:stSnd>
            <p:snd r:embed="rId3" name="wind.wav"/>
          </p:stSnd>
        </p:sndAc>
      </p:transition>
    </mc:Fallback>
  </mc:AlternateContent>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ido con título">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s-ES" smtClean="0"/>
              <a:t>Haga clic para modificar el estilo de título del patrón</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Editar el estilo de texto del patrón</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54FDE03B-7F8B-4EDA-8DFC-824F37351476}" type="datetimeFigureOut">
              <a:rPr lang="es-EC" smtClean="0"/>
              <a:t>29/04/2022</a:t>
            </a:fld>
            <a:endParaRPr lang="es-EC"/>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s-EC"/>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36C1CC76-0C3A-49BF-A166-78FBC66AA2D4}" type="slidenum">
              <a:rPr lang="es-EC" smtClean="0"/>
              <a:t>‹Nº›</a:t>
            </a:fld>
            <a:endParaRPr lang="es-EC"/>
          </a:p>
        </p:txBody>
      </p:sp>
    </p:spTree>
    <p:extLst>
      <p:ext uri="{BB962C8B-B14F-4D97-AF65-F5344CB8AC3E}">
        <p14:creationId xmlns:p14="http://schemas.microsoft.com/office/powerpoint/2010/main" val="1198660917"/>
      </p:ext>
    </p:extLst>
  </p:cSld>
  <p:clrMapOvr>
    <a:masterClrMapping/>
  </p:clrMapOvr>
  <mc:AlternateContent xmlns:mc="http://schemas.openxmlformats.org/markup-compatibility/2006" xmlns:p14="http://schemas.microsoft.com/office/powerpoint/2010/main">
    <mc:Choice Requires="p14">
      <p:transition p14:dur="250">
        <p14:prism isInverted="1"/>
        <p:sndAc>
          <p:stSnd>
            <p:snd r:embed="rId1" name="wind.wav"/>
          </p:stSnd>
        </p:sndAc>
      </p:transition>
    </mc:Choice>
    <mc:Fallback xmlns="">
      <p:transition>
        <p:fade/>
        <p:sndAc>
          <p:stSnd>
            <p:snd r:embed="rId3" name="wind.wav"/>
          </p:stSnd>
        </p:sndAc>
      </p:transition>
    </mc:Fallback>
  </mc:AlternateContent>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agen con título">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264" cy="822960"/>
          </a:xfrm>
        </p:spPr>
        <p:txBody>
          <a:bodyPr lIns="91440" tIns="0" rIns="91440" bIns="0" anchor="b">
            <a:noAutofit/>
          </a:bodyPr>
          <a:lstStyle>
            <a:lvl1pPr>
              <a:defRPr sz="3600" b="0">
                <a:solidFill>
                  <a:srgbClr val="FFFFFF"/>
                </a:solidFill>
              </a:defRPr>
            </a:lvl1pPr>
          </a:lstStyle>
          <a:p>
            <a:r>
              <a:rPr lang="es-ES" smtClean="0"/>
              <a:t>Haga clic para modificar el estilo de título del patrón</a:t>
            </a:r>
            <a:endParaRPr lang="en-US" dirty="0"/>
          </a:p>
        </p:txBody>
      </p:sp>
      <p:sp>
        <p:nvSpPr>
          <p:cNvPr id="3" name="Picture Placeholder 2"/>
          <p:cNvSpPr>
            <a:spLocks noGrp="1" noChangeAspect="1"/>
          </p:cNvSpPr>
          <p:nvPr>
            <p:ph type="pic" idx="1"/>
          </p:nvPr>
        </p:nvSpPr>
        <p:spPr>
          <a:xfrm>
            <a:off x="15" y="0"/>
            <a:ext cx="12191985" cy="4915076"/>
          </a:xfrm>
          <a:blipFill>
            <a:blip r:embed="rId3"/>
            <a:stretch>
              <a:fillRect/>
            </a:stretch>
          </a:blipFill>
        </p:spPr>
        <p:txBody>
          <a:bodyPr lIns="457200" tIns="457200"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smtClean="0"/>
              <a:t>Haga clic en el icono para agregar una imagen</a:t>
            </a:r>
            <a:endParaRPr lang="en-US" dirty="0"/>
          </a:p>
        </p:txBody>
      </p:sp>
      <p:sp>
        <p:nvSpPr>
          <p:cNvPr id="4" name="Text Placeholder 3"/>
          <p:cNvSpPr>
            <a:spLocks noGrp="1"/>
          </p:cNvSpPr>
          <p:nvPr>
            <p:ph type="body" sz="half" idx="2"/>
          </p:nvPr>
        </p:nvSpPr>
        <p:spPr>
          <a:xfrm>
            <a:off x="1097280" y="5907023"/>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Editar el estilo de texto del patrón</a:t>
            </a:r>
          </a:p>
        </p:txBody>
      </p:sp>
      <p:sp>
        <p:nvSpPr>
          <p:cNvPr id="5" name="Date Placeholder 4"/>
          <p:cNvSpPr>
            <a:spLocks noGrp="1"/>
          </p:cNvSpPr>
          <p:nvPr>
            <p:ph type="dt" sz="half" idx="10"/>
          </p:nvPr>
        </p:nvSpPr>
        <p:spPr/>
        <p:txBody>
          <a:bodyPr/>
          <a:lstStyle/>
          <a:p>
            <a:fld id="{54FDE03B-7F8B-4EDA-8DFC-824F37351476}" type="datetimeFigureOut">
              <a:rPr lang="es-EC" smtClean="0"/>
              <a:t>29/04/2022</a:t>
            </a:fld>
            <a:endParaRPr lang="es-EC"/>
          </a:p>
        </p:txBody>
      </p:sp>
      <p:sp>
        <p:nvSpPr>
          <p:cNvPr id="6" name="Footer Placeholder 5"/>
          <p:cNvSpPr>
            <a:spLocks noGrp="1"/>
          </p:cNvSpPr>
          <p:nvPr>
            <p:ph type="ftr" sz="quarter" idx="11"/>
          </p:nvPr>
        </p:nvSpPr>
        <p:spPr/>
        <p:txBody>
          <a:bodyPr/>
          <a:lstStyle/>
          <a:p>
            <a:endParaRPr lang="es-EC"/>
          </a:p>
        </p:txBody>
      </p:sp>
      <p:sp>
        <p:nvSpPr>
          <p:cNvPr id="7" name="Slide Number Placeholder 6"/>
          <p:cNvSpPr>
            <a:spLocks noGrp="1"/>
          </p:cNvSpPr>
          <p:nvPr>
            <p:ph type="sldNum" sz="quarter" idx="12"/>
          </p:nvPr>
        </p:nvSpPr>
        <p:spPr/>
        <p:txBody>
          <a:bodyPr/>
          <a:lstStyle/>
          <a:p>
            <a:fld id="{36C1CC76-0C3A-49BF-A166-78FBC66AA2D4}" type="slidenum">
              <a:rPr lang="es-EC" smtClean="0"/>
              <a:t>‹Nº›</a:t>
            </a:fld>
            <a:endParaRPr lang="es-EC"/>
          </a:p>
        </p:txBody>
      </p:sp>
    </p:spTree>
    <p:extLst>
      <p:ext uri="{BB962C8B-B14F-4D97-AF65-F5344CB8AC3E}">
        <p14:creationId xmlns:p14="http://schemas.microsoft.com/office/powerpoint/2010/main" val="3324101148"/>
      </p:ext>
    </p:extLst>
  </p:cSld>
  <p:clrMapOvr>
    <a:masterClrMapping/>
  </p:clrMapOvr>
  <mc:AlternateContent xmlns:mc="http://schemas.openxmlformats.org/markup-compatibility/2006" xmlns:p14="http://schemas.microsoft.com/office/powerpoint/2010/main">
    <mc:Choice Requires="p14">
      <p:transition p14:dur="250">
        <p14:prism isInverted="1"/>
        <p:sndAc>
          <p:stSnd>
            <p:snd r:embed="rId1" name="wind.wav"/>
          </p:stSnd>
        </p:sndAc>
      </p:transition>
    </mc:Choice>
    <mc:Fallback xmlns="">
      <p:transition>
        <p:fade/>
        <p:sndAc>
          <p:stSnd>
            <p:snd r:embed="rId4" name="wind.wav"/>
          </p:stSnd>
        </p:sndAc>
      </p:transition>
    </mc:Fallback>
  </mc:AlternateContent>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19" Type="http://schemas.openxmlformats.org/officeDocument/2006/relationships/audio" Target="../media/audio1.wav"/><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audio" Target="../media/audio1.wav"/></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6"/>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55D9D6A4-4E4D-4777-AD99-89C4A9085015}" type="datetimeFigureOut">
              <a:rPr lang="es-EC" smtClean="0">
                <a:solidFill>
                  <a:prstClr val="black">
                    <a:tint val="75000"/>
                  </a:prstClr>
                </a:solidFill>
              </a:rPr>
              <a:pPr/>
              <a:t>29/04/2022</a:t>
            </a:fld>
            <a:endParaRPr lang="es-EC">
              <a:solidFill>
                <a:prstClr val="black">
                  <a:tint val="75000"/>
                </a:prstClr>
              </a:solidFill>
            </a:endParaRPr>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s-EC">
              <a:solidFill>
                <a:prstClr val="black">
                  <a:tint val="75000"/>
                </a:prstClr>
              </a:solidFill>
            </a:endParaRPr>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F9D394D3-E86C-4EBA-B8DF-33E655B4ADB4}" type="slidenum">
              <a:rPr lang="es-EC" smtClean="0">
                <a:solidFill>
                  <a:srgbClr val="90C226"/>
                </a:solidFill>
              </a:rPr>
              <a:pPr/>
              <a:t>‹Nº›</a:t>
            </a:fld>
            <a:endParaRPr lang="es-EC">
              <a:solidFill>
                <a:srgbClr val="90C226"/>
              </a:solidFill>
            </a:endParaRPr>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57759015"/>
      </p:ext>
    </p:extLst>
  </p:cSld>
  <p:clrMap bg1="lt1" tx1="dk1" bg2="lt2" tx2="dk2" accent1="accent1" accent2="accent2" accent3="accent3" accent4="accent4" accent5="accent5" accent6="accent6" hlink="hlink" folHlink="folHlink"/>
  <p:sldLayoutIdLst>
    <p:sldLayoutId id="2147483890" r:id="rId1"/>
    <p:sldLayoutId id="2147483891" r:id="rId2"/>
    <p:sldLayoutId id="2147483892" r:id="rId3"/>
    <p:sldLayoutId id="2147483893" r:id="rId4"/>
    <p:sldLayoutId id="2147483894" r:id="rId5"/>
    <p:sldLayoutId id="2147483895" r:id="rId6"/>
    <p:sldLayoutId id="2147483896" r:id="rId7"/>
    <p:sldLayoutId id="2147483897" r:id="rId8"/>
    <p:sldLayoutId id="2147483898" r:id="rId9"/>
    <p:sldLayoutId id="2147483899" r:id="rId10"/>
    <p:sldLayoutId id="2147483900" r:id="rId11"/>
    <p:sldLayoutId id="2147483901" r:id="rId12"/>
  </p:sldLayoutIdLst>
  <mc:AlternateContent xmlns:mc="http://schemas.openxmlformats.org/markup-compatibility/2006" xmlns:p14="http://schemas.microsoft.com/office/powerpoint/2010/main">
    <mc:Choice Requires="p14">
      <p:transition p14:dur="250">
        <p14:prism isInverted="1"/>
        <p:sndAc>
          <p:stSnd>
            <p:snd r:embed="rId14" name="wind.wav"/>
          </p:stSnd>
        </p:sndAc>
      </p:transition>
    </mc:Choice>
    <mc:Fallback xmlns="">
      <p:transition>
        <p:fade/>
        <p:sndAc>
          <p:stSnd>
            <p:snd r:embed="rId19" name="wind.wav"/>
          </p:stSnd>
        </p:sndAc>
      </p:transition>
    </mc:Fallback>
  </mc:AlternateContent>
  <p:timing>
    <p:tnLst>
      <p:par>
        <p:cTn id="1" dur="indefinite" restart="never" nodeType="tmRoot"/>
      </p:par>
    </p:tnLst>
  </p:timing>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audio" Target="../media/audio1.wav"/><Relationship Id="rId1" Type="http://schemas.openxmlformats.org/officeDocument/2006/relationships/slideLayout" Target="../slideLayouts/slideLayout1.xml"/><Relationship Id="rId11" Type="http://schemas.openxmlformats.org/officeDocument/2006/relationships/audio" Target="../media/audio1.wav"/><Relationship Id="rId5" Type="http://schemas.openxmlformats.org/officeDocument/2006/relationships/image" Target="../media/image4.jpe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audio" Target="../media/audio1.wav"/><Relationship Id="rId1" Type="http://schemas.openxmlformats.org/officeDocument/2006/relationships/slideLayout" Target="../slideLayouts/slideLayout6.xml"/><Relationship Id="rId4" Type="http://schemas.openxmlformats.org/officeDocument/2006/relationships/audio" Target="../media/audio1.wav"/></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21.jpeg"/><Relationship Id="rId2" Type="http://schemas.openxmlformats.org/officeDocument/2006/relationships/audio" Target="../media/audio1.wav"/><Relationship Id="rId1" Type="http://schemas.openxmlformats.org/officeDocument/2006/relationships/slideLayout" Target="../slideLayouts/slideLayout12.xml"/><Relationship Id="rId6" Type="http://schemas.openxmlformats.org/officeDocument/2006/relationships/image" Target="../media/image25.png"/><Relationship Id="rId5" Type="http://schemas.openxmlformats.org/officeDocument/2006/relationships/image" Target="../media/image24.png"/><Relationship Id="rId19" Type="http://schemas.openxmlformats.org/officeDocument/2006/relationships/audio" Target="../media/audio1.wav"/><Relationship Id="rId4" Type="http://schemas.openxmlformats.org/officeDocument/2006/relationships/image" Target="../media/image23.png"/></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1.jpe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7.png"/><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1.jpeg"/><Relationship Id="rId1" Type="http://schemas.openxmlformats.org/officeDocument/2006/relationships/slideLayout" Target="../slideLayouts/slideLayout12.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29.jpeg"/></Relationships>
</file>

<file path=ppt/slides/_rels/slide15.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21.jpeg"/><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33.png"/><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audio" Target="../media/audio1.wav"/><Relationship Id="rId1" Type="http://schemas.openxmlformats.org/officeDocument/2006/relationships/slideLayout" Target="../slideLayouts/slideLayout6.xml"/><Relationship Id="rId4" Type="http://schemas.openxmlformats.org/officeDocument/2006/relationships/audio" Target="../media/audio1.wav"/></Relationships>
</file>

<file path=ppt/slides/_rels/slide18.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21.jpeg"/><Relationship Id="rId1" Type="http://schemas.openxmlformats.org/officeDocument/2006/relationships/slideLayout" Target="../slideLayouts/slideLayout12.xml"/><Relationship Id="rId5" Type="http://schemas.openxmlformats.org/officeDocument/2006/relationships/image" Target="../media/image36.jpeg"/><Relationship Id="rId4" Type="http://schemas.openxmlformats.org/officeDocument/2006/relationships/image" Target="../media/image35.jpeg"/></Relationships>
</file>

<file path=ppt/slides/_rels/slide1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37.pn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8" Type="http://schemas.openxmlformats.org/officeDocument/2006/relationships/image" Target="../media/image2.jpg"/><Relationship Id="rId3" Type="http://schemas.openxmlformats.org/officeDocument/2006/relationships/image" Target="../media/image5.jpeg"/><Relationship Id="rId7" Type="http://schemas.openxmlformats.org/officeDocument/2006/relationships/image" Target="../media/image9.jpe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6.jpeg"/><Relationship Id="rId9" Type="http://schemas.openxmlformats.org/officeDocument/2006/relationships/audio" Target="../media/audio1.wav"/></Relationships>
</file>

<file path=ppt/slides/_rels/slide2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38.jpeg"/><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12.xml"/><Relationship Id="rId5" Type="http://schemas.openxmlformats.org/officeDocument/2006/relationships/image" Target="../media/image21.jpeg"/><Relationship Id="rId4" Type="http://schemas.openxmlformats.org/officeDocument/2006/relationships/image" Target="../media/image41.jpeg"/></Relationships>
</file>

<file path=ppt/slides/_rels/slide22.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21.jpeg"/><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43.png"/><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audio" Target="../media/audio1.wav"/><Relationship Id="rId1" Type="http://schemas.openxmlformats.org/officeDocument/2006/relationships/slideLayout" Target="../slideLayouts/slideLayout6.xml"/><Relationship Id="rId4" Type="http://schemas.openxmlformats.org/officeDocument/2006/relationships/audio" Target="../media/audio1.wav"/></Relationships>
</file>

<file path=ppt/slides/_rels/slide2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21.jpeg"/><Relationship Id="rId1" Type="http://schemas.openxmlformats.org/officeDocument/2006/relationships/slideLayout" Target="../slideLayouts/slideLayout12.xml"/><Relationship Id="rId5" Type="http://schemas.openxmlformats.org/officeDocument/2006/relationships/image" Target="../media/image46.png"/><Relationship Id="rId4" Type="http://schemas.openxmlformats.org/officeDocument/2006/relationships/image" Target="../media/image45.png"/></Relationships>
</file>

<file path=ppt/slides/_rels/slide2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21.jpeg"/><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48.png"/><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21.jpeg"/><Relationship Id="rId1" Type="http://schemas.openxmlformats.org/officeDocument/2006/relationships/slideLayout" Target="../slideLayouts/slideLayout12.xml"/><Relationship Id="rId5" Type="http://schemas.openxmlformats.org/officeDocument/2006/relationships/image" Target="../media/image51.jpeg"/><Relationship Id="rId4" Type="http://schemas.openxmlformats.org/officeDocument/2006/relationships/image" Target="../media/image50.jpeg"/></Relationships>
</file>

<file path=ppt/slides/_rels/slide29.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21.jpe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audio" Target="../media/audio1.wav"/><Relationship Id="rId1" Type="http://schemas.openxmlformats.org/officeDocument/2006/relationships/slideLayout" Target="../slideLayouts/slideLayout2.xml"/><Relationship Id="rId4" Type="http://schemas.openxmlformats.org/officeDocument/2006/relationships/audio" Target="../media/audio1.wav"/></Relationships>
</file>

<file path=ppt/slides/_rels/slide3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53.png"/><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audio" Target="../media/audio1.wav"/><Relationship Id="rId1" Type="http://schemas.openxmlformats.org/officeDocument/2006/relationships/slideLayout" Target="../slideLayouts/slideLayout6.xml"/><Relationship Id="rId4" Type="http://schemas.openxmlformats.org/officeDocument/2006/relationships/audio" Target="../media/audio1.wav"/></Relationships>
</file>

<file path=ppt/slides/_rels/slide3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audio" Target="../media/audio1.wav"/><Relationship Id="rId1" Type="http://schemas.openxmlformats.org/officeDocument/2006/relationships/slideLayout" Target="../slideLayouts/slideLayout6.xml"/><Relationship Id="rId4" Type="http://schemas.openxmlformats.org/officeDocument/2006/relationships/audio" Target="../media/audio1.wav"/></Relationships>
</file>

<file path=ppt/slides/_rels/slide33.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audio" Target="../media/audio1.wav"/><Relationship Id="rId1" Type="http://schemas.openxmlformats.org/officeDocument/2006/relationships/slideLayout" Target="../slideLayouts/slideLayout6.xml"/><Relationship Id="rId4" Type="http://schemas.openxmlformats.org/officeDocument/2006/relationships/audio" Target="../media/audio1.wav"/></Relationships>
</file>

<file path=ppt/slides/_rels/slide34.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audio" Target="../media/audio1.wav"/><Relationship Id="rId1" Type="http://schemas.openxmlformats.org/officeDocument/2006/relationships/slideLayout" Target="../slideLayouts/slideLayout6.xml"/><Relationship Id="rId4" Type="http://schemas.openxmlformats.org/officeDocument/2006/relationships/audio" Target="../media/audio1.wav"/></Relationships>
</file>

<file path=ppt/slides/_rels/slide35.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audio" Target="../media/audio1.wav"/><Relationship Id="rId1" Type="http://schemas.openxmlformats.org/officeDocument/2006/relationships/slideLayout" Target="../slideLayouts/slideLayout6.xml"/><Relationship Id="rId4" Type="http://schemas.openxmlformats.org/officeDocument/2006/relationships/audio" Target="../media/audio1.wav"/></Relationships>
</file>

<file path=ppt/slides/_rels/slide36.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audio" Target="../media/audio1.wav"/><Relationship Id="rId1" Type="http://schemas.openxmlformats.org/officeDocument/2006/relationships/slideLayout" Target="../slideLayouts/slideLayout6.xml"/><Relationship Id="rId4" Type="http://schemas.openxmlformats.org/officeDocument/2006/relationships/audio" Target="../media/audio1.wav"/></Relationships>
</file>

<file path=ppt/slides/_rels/slide37.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audio" Target="../media/audio1.wav"/><Relationship Id="rId1" Type="http://schemas.openxmlformats.org/officeDocument/2006/relationships/slideLayout" Target="../slideLayouts/slideLayout6.xml"/><Relationship Id="rId4" Type="http://schemas.openxmlformats.org/officeDocument/2006/relationships/audio" Target="../media/audio1.wav"/></Relationships>
</file>

<file path=ppt/slides/_rels/slide38.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audio" Target="../media/audio1.wav"/><Relationship Id="rId1" Type="http://schemas.openxmlformats.org/officeDocument/2006/relationships/slideLayout" Target="../slideLayouts/slideLayout6.xml"/><Relationship Id="rId4" Type="http://schemas.openxmlformats.org/officeDocument/2006/relationships/audio" Target="../media/audio1.wav"/></Relationships>
</file>

<file path=ppt/slides/_rels/slide39.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audio" Target="../media/audio1.wav"/><Relationship Id="rId1" Type="http://schemas.openxmlformats.org/officeDocument/2006/relationships/slideLayout" Target="../slideLayouts/slideLayout6.xml"/><Relationship Id="rId4" Type="http://schemas.openxmlformats.org/officeDocument/2006/relationships/audio" Target="../media/audio1.wav"/></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12.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1.jpeg"/></Relationships>
</file>

<file path=ppt/slides/_rels/slide40.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audio" Target="../media/audio1.wav"/><Relationship Id="rId1" Type="http://schemas.openxmlformats.org/officeDocument/2006/relationships/slideLayout" Target="../slideLayouts/slideLayout6.xml"/><Relationship Id="rId4" Type="http://schemas.openxmlformats.org/officeDocument/2006/relationships/audio" Target="../media/audio1.wav"/></Relationships>
</file>

<file path=ppt/slides/_rels/slide4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audio" Target="../media/audio1.wav"/><Relationship Id="rId1" Type="http://schemas.openxmlformats.org/officeDocument/2006/relationships/slideLayout" Target="../slideLayouts/slideLayout6.xml"/><Relationship Id="rId4" Type="http://schemas.openxmlformats.org/officeDocument/2006/relationships/audio" Target="../media/audio1.wav"/></Relationships>
</file>

<file path=ppt/slides/_rels/slide4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audio" Target="../media/audio1.wav"/><Relationship Id="rId1" Type="http://schemas.openxmlformats.org/officeDocument/2006/relationships/slideLayout" Target="../slideLayouts/slideLayout6.xml"/><Relationship Id="rId4" Type="http://schemas.openxmlformats.org/officeDocument/2006/relationships/audio" Target="../media/audio1.wav"/></Relationships>
</file>

<file path=ppt/slides/_rels/slide4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audio" Target="../media/audio1.wav"/><Relationship Id="rId1" Type="http://schemas.openxmlformats.org/officeDocument/2006/relationships/slideLayout" Target="../slideLayouts/slideLayout6.xml"/><Relationship Id="rId4" Type="http://schemas.openxmlformats.org/officeDocument/2006/relationships/audio" Target="../media/audio1.wav"/></Relationships>
</file>

<file path=ppt/slides/_rels/slide4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audio" Target="../media/audio1.wav"/><Relationship Id="rId1" Type="http://schemas.openxmlformats.org/officeDocument/2006/relationships/slideLayout" Target="../slideLayouts/slideLayout6.xml"/><Relationship Id="rId4" Type="http://schemas.openxmlformats.org/officeDocument/2006/relationships/audio" Target="../media/audio1.wav"/></Relationships>
</file>

<file path=ppt/slides/_rels/slide4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audio" Target="../media/audio2.wav"/><Relationship Id="rId1" Type="http://schemas.openxmlformats.org/officeDocument/2006/relationships/slideLayout" Target="../slideLayouts/slideLayout12.xml"/><Relationship Id="rId4" Type="http://schemas.openxmlformats.org/officeDocument/2006/relationships/audio" Target="../media/audio2.wav"/></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14.jpe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15.png"/><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12.xml"/><Relationship Id="rId5" Type="http://schemas.openxmlformats.org/officeDocument/2006/relationships/image" Target="../media/image9.jpeg"/><Relationship Id="rId4" Type="http://schemas.openxmlformats.org/officeDocument/2006/relationships/image" Target="../media/image18.jpeg"/></Relationships>
</file>

<file path=ppt/slides/_rels/slide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9.jpe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20.pn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Imagen 11"/>
          <p:cNvPicPr>
            <a:picLocks noChangeAspect="1"/>
          </p:cNvPicPr>
          <p:nvPr/>
        </p:nvPicPr>
        <p:blipFill rotWithShape="1">
          <a:blip r:embed="rId3" cstate="print">
            <a:extLst>
              <a:ext uri="{28A0092B-C50C-407E-A947-70E740481C1C}">
                <a14:useLocalDpi xmlns:a14="http://schemas.microsoft.com/office/drawing/2010/main" val="0"/>
              </a:ext>
            </a:extLst>
          </a:blip>
          <a:srcRect l="12393" t="9436" r="12120" b="17538"/>
          <a:stretch/>
        </p:blipFill>
        <p:spPr>
          <a:xfrm>
            <a:off x="0" y="5613008"/>
            <a:ext cx="1439120" cy="1244991"/>
          </a:xfrm>
          <a:prstGeom prst="rect">
            <a:avLst/>
          </a:prstGeom>
        </p:spPr>
      </p:pic>
      <p:pic>
        <p:nvPicPr>
          <p:cNvPr id="11" name="Imagen 10"/>
          <p:cNvPicPr>
            <a:picLocks noChangeAspect="1"/>
          </p:cNvPicPr>
          <p:nvPr/>
        </p:nvPicPr>
        <p:blipFill rotWithShape="1">
          <a:blip r:embed="rId4" cstate="print">
            <a:extLst>
              <a:ext uri="{28A0092B-C50C-407E-A947-70E740481C1C}">
                <a14:useLocalDpi xmlns:a14="http://schemas.microsoft.com/office/drawing/2010/main" val="0"/>
              </a:ext>
            </a:extLst>
          </a:blip>
          <a:srcRect l="12950" r="10431"/>
          <a:stretch/>
        </p:blipFill>
        <p:spPr>
          <a:xfrm>
            <a:off x="10852989" y="0"/>
            <a:ext cx="1339012" cy="1397391"/>
          </a:xfrm>
          <a:prstGeom prst="rect">
            <a:avLst/>
          </a:prstGeom>
        </p:spPr>
      </p:pic>
      <p:pic>
        <p:nvPicPr>
          <p:cNvPr id="15" name="Imagen 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439120" y="940421"/>
            <a:ext cx="9413869" cy="5342813"/>
          </a:xfrm>
          <a:prstGeom prst="rect">
            <a:avLst/>
          </a:prstGeom>
        </p:spPr>
      </p:pic>
      <p:sp>
        <p:nvSpPr>
          <p:cNvPr id="2" name="CuadroTexto 1"/>
          <p:cNvSpPr txBox="1"/>
          <p:nvPr/>
        </p:nvSpPr>
        <p:spPr>
          <a:xfrm>
            <a:off x="2123838" y="118729"/>
            <a:ext cx="7158446" cy="769441"/>
          </a:xfrm>
          <a:prstGeom prst="rect">
            <a:avLst/>
          </a:prstGeom>
          <a:solidFill>
            <a:schemeClr val="accent1">
              <a:lumMod val="75000"/>
            </a:schemeClr>
          </a:solidFill>
        </p:spPr>
        <p:txBody>
          <a:bodyPr wrap="square" rtlCol="0">
            <a:spAutoFit/>
          </a:bodyPr>
          <a:lstStyle/>
          <a:p>
            <a:pPr algn="ctr"/>
            <a:r>
              <a:rPr lang="es-EC" sz="4400" b="1" i="1" spc="50" dirty="0" smtClean="0">
                <a:ln w="9525" cmpd="sng">
                  <a:solidFill>
                    <a:schemeClr val="accent1"/>
                  </a:solidFill>
                  <a:prstDash val="solid"/>
                </a:ln>
                <a:solidFill>
                  <a:srgbClr val="70AD47">
                    <a:tint val="1000"/>
                  </a:srgbClr>
                </a:solidFill>
                <a:effectLst>
                  <a:glow rad="38100">
                    <a:schemeClr val="accent1">
                      <a:alpha val="40000"/>
                    </a:schemeClr>
                  </a:glow>
                </a:effectLst>
                <a:latin typeface="Bell MT" panose="02020503060305020303" pitchFamily="18" charset="0"/>
              </a:rPr>
              <a:t>CONSORCIO EL ROCÍO</a:t>
            </a:r>
            <a:endParaRPr lang="es-EC" sz="4400" b="1" i="1" spc="50" dirty="0">
              <a:ln w="9525" cmpd="sng">
                <a:solidFill>
                  <a:schemeClr val="accent1"/>
                </a:solidFill>
                <a:prstDash val="solid"/>
              </a:ln>
              <a:solidFill>
                <a:srgbClr val="70AD47">
                  <a:tint val="1000"/>
                </a:srgbClr>
              </a:solidFill>
              <a:effectLst>
                <a:glow rad="38100">
                  <a:schemeClr val="accent1">
                    <a:alpha val="40000"/>
                  </a:schemeClr>
                </a:glow>
              </a:effectLst>
              <a:latin typeface="Bell MT" panose="02020503060305020303" pitchFamily="18" charset="0"/>
            </a:endParaRPr>
          </a:p>
        </p:txBody>
      </p:sp>
      <p:sp>
        <p:nvSpPr>
          <p:cNvPr id="3" name="Rectángulo redondeado 2"/>
          <p:cNvSpPr/>
          <p:nvPr/>
        </p:nvSpPr>
        <p:spPr>
          <a:xfrm>
            <a:off x="11064240" y="2612571"/>
            <a:ext cx="45719" cy="4571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Tree>
    <p:extLst>
      <p:ext uri="{BB962C8B-B14F-4D97-AF65-F5344CB8AC3E}">
        <p14:creationId xmlns:p14="http://schemas.microsoft.com/office/powerpoint/2010/main" val="2785698328"/>
      </p:ext>
    </p:extLst>
  </p:cSld>
  <p:clrMapOvr>
    <a:masterClrMapping/>
  </p:clrMapOvr>
  <mc:AlternateContent xmlns:mc="http://schemas.openxmlformats.org/markup-compatibility/2006" xmlns:p14="http://schemas.microsoft.com/office/powerpoint/2010/main">
    <mc:Choice Requires="p14">
      <p:transition spd="slow" p14:dur="800">
        <p:circle/>
        <p:sndAc>
          <p:stSnd>
            <p:snd r:embed="rId2" name="wind.wav"/>
          </p:stSnd>
        </p:sndAc>
      </p:transition>
    </mc:Choice>
    <mc:Fallback xmlns="">
      <p:transition spd="slow">
        <p:circle/>
        <p:sndAc>
          <p:stSnd>
            <p:snd r:embed="rId11" name="wind.wav"/>
          </p:stSnd>
        </p:sndAc>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469500" y="304170"/>
            <a:ext cx="8596668" cy="1320800"/>
          </a:xfrm>
        </p:spPr>
        <p:txBody>
          <a:bodyPr>
            <a:normAutofit fontScale="90000"/>
          </a:bodyPr>
          <a:lstStyle/>
          <a:p>
            <a:pPr algn="ctr"/>
            <a:r>
              <a:rPr lang="es-EC" sz="6000" b="1" i="1" dirty="0" smtClean="0">
                <a:solidFill>
                  <a:schemeClr val="accent2">
                    <a:lumMod val="50000"/>
                  </a:schemeClr>
                </a:solidFill>
                <a:latin typeface="Cambria" panose="02040503050406030204" pitchFamily="18" charset="0"/>
                <a:ea typeface="Cambria" panose="02040503050406030204" pitchFamily="18" charset="0"/>
              </a:rPr>
              <a:t>PARROQUIA NAZÓN</a:t>
            </a:r>
            <a:r>
              <a:rPr lang="es-EC" b="1" i="1" dirty="0" smtClean="0">
                <a:solidFill>
                  <a:schemeClr val="accent2">
                    <a:lumMod val="50000"/>
                  </a:schemeClr>
                </a:solidFill>
                <a:latin typeface="Cambria" panose="02040503050406030204" pitchFamily="18" charset="0"/>
                <a:ea typeface="Cambria" panose="02040503050406030204" pitchFamily="18" charset="0"/>
              </a:rPr>
              <a:t/>
            </a:r>
            <a:br>
              <a:rPr lang="es-EC" b="1" i="1" dirty="0" smtClean="0">
                <a:solidFill>
                  <a:schemeClr val="accent2">
                    <a:lumMod val="50000"/>
                  </a:schemeClr>
                </a:solidFill>
                <a:latin typeface="Cambria" panose="02040503050406030204" pitchFamily="18" charset="0"/>
                <a:ea typeface="Cambria" panose="02040503050406030204" pitchFamily="18" charset="0"/>
              </a:rPr>
            </a:br>
            <a:endParaRPr lang="es-EC" dirty="0">
              <a:solidFill>
                <a:schemeClr val="accent2">
                  <a:lumMod val="50000"/>
                </a:schemeClr>
              </a:solidFill>
              <a:latin typeface="Cambria" panose="02040503050406030204" pitchFamily="18" charset="0"/>
              <a:ea typeface="Cambria" panose="02040503050406030204" pitchFamily="18" charset="0"/>
            </a:endParaRPr>
          </a:p>
        </p:txBody>
      </p:sp>
      <p:sp>
        <p:nvSpPr>
          <p:cNvPr id="3" name="Rectángulo redondeado 2"/>
          <p:cNvSpPr/>
          <p:nvPr/>
        </p:nvSpPr>
        <p:spPr>
          <a:xfrm>
            <a:off x="1821907" y="1842868"/>
            <a:ext cx="8377169" cy="4332849"/>
          </a:xfrm>
          <a:prstGeom prst="roundRect">
            <a:avLst/>
          </a:prstGeom>
          <a:ln w="76200" cmpd="tri">
            <a:solidFill>
              <a:schemeClr val="accent1">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s-EC" sz="2800" b="1" dirty="0" smtClean="0">
                <a:latin typeface="Cambria" panose="02040503050406030204" pitchFamily="18" charset="0"/>
                <a:ea typeface="Cambria" panose="02040503050406030204" pitchFamily="18" charset="0"/>
              </a:rPr>
              <a:t>Fechas de intervención </a:t>
            </a:r>
          </a:p>
          <a:p>
            <a:pPr algn="ctr"/>
            <a:endParaRPr lang="es-EC" sz="2800" dirty="0" smtClean="0">
              <a:latin typeface="Cambria" panose="02040503050406030204" pitchFamily="18" charset="0"/>
              <a:ea typeface="Cambria" panose="02040503050406030204" pitchFamily="18" charset="0"/>
            </a:endParaRPr>
          </a:p>
          <a:p>
            <a:pPr algn="just"/>
            <a:r>
              <a:rPr lang="es-EC" sz="2800" b="1" dirty="0" smtClean="0">
                <a:latin typeface="Cambria" panose="02040503050406030204" pitchFamily="18" charset="0"/>
                <a:ea typeface="Cambria" panose="02040503050406030204" pitchFamily="18" charset="0"/>
              </a:rPr>
              <a:t>Primera intervención: </a:t>
            </a:r>
            <a:r>
              <a:rPr lang="es-EC" sz="2800" dirty="0" smtClean="0">
                <a:latin typeface="Cambria" panose="02040503050406030204" pitchFamily="18" charset="0"/>
                <a:ea typeface="Cambria" panose="02040503050406030204" pitchFamily="18" charset="0"/>
              </a:rPr>
              <a:t>07 </a:t>
            </a:r>
            <a:r>
              <a:rPr lang="es-EC" sz="2800" dirty="0">
                <a:latin typeface="Cambria" panose="02040503050406030204" pitchFamily="18" charset="0"/>
                <a:ea typeface="Cambria" panose="02040503050406030204" pitchFamily="18" charset="0"/>
              </a:rPr>
              <a:t>de </a:t>
            </a:r>
            <a:r>
              <a:rPr lang="es-EC" sz="2800" dirty="0" smtClean="0">
                <a:latin typeface="Cambria" panose="02040503050406030204" pitchFamily="18" charset="0"/>
                <a:ea typeface="Cambria" panose="02040503050406030204" pitchFamily="18" charset="0"/>
              </a:rPr>
              <a:t>enero </a:t>
            </a:r>
            <a:r>
              <a:rPr lang="es-EC" sz="2800" dirty="0">
                <a:latin typeface="Cambria" panose="02040503050406030204" pitchFamily="18" charset="0"/>
                <a:ea typeface="Cambria" panose="02040503050406030204" pitchFamily="18" charset="0"/>
              </a:rPr>
              <a:t>al </a:t>
            </a:r>
            <a:r>
              <a:rPr lang="es-EC" sz="2800" dirty="0" smtClean="0">
                <a:latin typeface="Cambria" panose="02040503050406030204" pitchFamily="18" charset="0"/>
                <a:ea typeface="Cambria" panose="02040503050406030204" pitchFamily="18" charset="0"/>
              </a:rPr>
              <a:t>23 de febrero de 2021</a:t>
            </a:r>
          </a:p>
          <a:p>
            <a:pPr algn="just"/>
            <a:r>
              <a:rPr lang="es-EC" sz="2800" b="1" dirty="0" smtClean="0">
                <a:latin typeface="Cambria" panose="02040503050406030204" pitchFamily="18" charset="0"/>
                <a:ea typeface="Cambria" panose="02040503050406030204" pitchFamily="18" charset="0"/>
              </a:rPr>
              <a:t>Segunda Intervención: </a:t>
            </a:r>
            <a:r>
              <a:rPr lang="es-EC" sz="2800" dirty="0" smtClean="0">
                <a:latin typeface="Cambria" panose="02040503050406030204" pitchFamily="18" charset="0"/>
                <a:ea typeface="Cambria" panose="02040503050406030204" pitchFamily="18" charset="0"/>
              </a:rPr>
              <a:t>22 de noviembre al 31 de diciembre de </a:t>
            </a:r>
            <a:r>
              <a:rPr lang="es-EC" sz="2800" dirty="0" smtClean="0">
                <a:latin typeface="Cambria" panose="02040503050406030204" pitchFamily="18" charset="0"/>
                <a:ea typeface="Cambria" panose="02040503050406030204" pitchFamily="18" charset="0"/>
              </a:rPr>
              <a:t>2021</a:t>
            </a:r>
            <a:endParaRPr lang="es-EC" sz="2800" dirty="0" smtClean="0">
              <a:latin typeface="Cambria" panose="02040503050406030204" pitchFamily="18" charset="0"/>
              <a:ea typeface="Cambria" panose="02040503050406030204" pitchFamily="18" charset="0"/>
            </a:endParaRPr>
          </a:p>
          <a:p>
            <a:pPr algn="just"/>
            <a:endParaRPr lang="es-EC" sz="2800" dirty="0" smtClean="0">
              <a:latin typeface="Cambria" panose="02040503050406030204" pitchFamily="18" charset="0"/>
              <a:ea typeface="Cambria" panose="02040503050406030204" pitchFamily="18" charset="0"/>
            </a:endParaRPr>
          </a:p>
          <a:p>
            <a:pPr algn="ctr"/>
            <a:r>
              <a:rPr lang="es-EC" sz="2800" b="1" dirty="0" smtClean="0">
                <a:latin typeface="Cambria" panose="02040503050406030204" pitchFamily="18" charset="0"/>
                <a:ea typeface="Cambria" panose="02040503050406030204" pitchFamily="18" charset="0"/>
              </a:rPr>
              <a:t>Total de intervención</a:t>
            </a:r>
          </a:p>
          <a:p>
            <a:pPr algn="ctr"/>
            <a:r>
              <a:rPr lang="es-EC" sz="2800" dirty="0" smtClean="0">
                <a:latin typeface="Cambria" panose="02040503050406030204" pitchFamily="18" charset="0"/>
                <a:ea typeface="Cambria" panose="02040503050406030204" pitchFamily="18" charset="0"/>
              </a:rPr>
              <a:t>47.44 km</a:t>
            </a:r>
          </a:p>
          <a:p>
            <a:pPr algn="ctr"/>
            <a:endParaRPr lang="es-EC" sz="2400" dirty="0" smtClean="0">
              <a:latin typeface="Cambria" panose="02040503050406030204" pitchFamily="18" charset="0"/>
              <a:ea typeface="Cambria" panose="02040503050406030204" pitchFamily="18" charset="0"/>
            </a:endParaRPr>
          </a:p>
        </p:txBody>
      </p:sp>
      <p:pic>
        <p:nvPicPr>
          <p:cNvPr id="5" name="Imagen 4"/>
          <p:cNvPicPr>
            <a:picLocks noChangeAspect="1"/>
          </p:cNvPicPr>
          <p:nvPr/>
        </p:nvPicPr>
        <p:blipFill rotWithShape="1">
          <a:blip r:embed="rId3" cstate="print">
            <a:extLst>
              <a:ext uri="{28A0092B-C50C-407E-A947-70E740481C1C}">
                <a14:useLocalDpi xmlns:a14="http://schemas.microsoft.com/office/drawing/2010/main" val="0"/>
              </a:ext>
            </a:extLst>
          </a:blip>
          <a:srcRect l="14151" r="12264"/>
          <a:stretch/>
        </p:blipFill>
        <p:spPr>
          <a:xfrm>
            <a:off x="143690" y="213710"/>
            <a:ext cx="1678217" cy="1165225"/>
          </a:xfrm>
          <a:prstGeom prst="rect">
            <a:avLst/>
          </a:prstGeom>
        </p:spPr>
      </p:pic>
    </p:spTree>
    <p:extLst>
      <p:ext uri="{BB962C8B-B14F-4D97-AF65-F5344CB8AC3E}">
        <p14:creationId xmlns:p14="http://schemas.microsoft.com/office/powerpoint/2010/main" val="4080736589"/>
      </p:ext>
    </p:extLst>
  </p:cSld>
  <p:clrMapOvr>
    <a:masterClrMapping/>
  </p:clrMapOvr>
  <mc:AlternateContent xmlns:mc="http://schemas.openxmlformats.org/markup-compatibility/2006" xmlns:p14="http://schemas.microsoft.com/office/powerpoint/2010/main">
    <mc:Choice Requires="p14">
      <p:transition p14:dur="250">
        <p14:prism isInverted="1"/>
        <p:sndAc>
          <p:stSnd>
            <p:snd r:embed="rId2" name="wind.wav"/>
          </p:stSnd>
        </p:sndAc>
      </p:transition>
    </mc:Choice>
    <mc:Fallback xmlns="">
      <p:transition>
        <p:fade/>
        <p:sndAc>
          <p:stSnd>
            <p:snd r:embed="rId4" name="wind.wav"/>
          </p:stSnd>
        </p:sndAc>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idx="4294967295"/>
          </p:nvPr>
        </p:nvSpPr>
        <p:spPr>
          <a:xfrm>
            <a:off x="2527496" y="57450"/>
            <a:ext cx="8229600" cy="722313"/>
          </a:xfrm>
        </p:spPr>
        <p:txBody>
          <a:bodyPr>
            <a:normAutofit/>
          </a:bodyPr>
          <a:lstStyle/>
          <a:p>
            <a:pPr algn="ctr"/>
            <a:r>
              <a:rPr lang="es-EC" sz="3200" b="1" i="1" dirty="0">
                <a:latin typeface="Cambria" panose="02040503050406030204" pitchFamily="18" charset="0"/>
                <a:ea typeface="Cambria" panose="02040503050406030204" pitchFamily="18" charset="0"/>
              </a:rPr>
              <a:t>INTERVENCIONES EN EL PERIODO 2021</a:t>
            </a:r>
          </a:p>
        </p:txBody>
      </p:sp>
      <p:sp>
        <p:nvSpPr>
          <p:cNvPr id="4" name="Marcador de contenido 3"/>
          <p:cNvSpPr>
            <a:spLocks noGrp="1"/>
          </p:cNvSpPr>
          <p:nvPr>
            <p:ph sz="half" idx="4294967295"/>
          </p:nvPr>
        </p:nvSpPr>
        <p:spPr>
          <a:xfrm>
            <a:off x="0" y="2160588"/>
            <a:ext cx="8462963" cy="3881437"/>
          </a:xfrm>
        </p:spPr>
        <p:txBody>
          <a:bodyPr/>
          <a:lstStyle/>
          <a:p>
            <a:pPr marL="0" indent="0">
              <a:buNone/>
            </a:pPr>
            <a:endParaRPr lang="es-MX" dirty="0" smtClean="0"/>
          </a:p>
          <a:p>
            <a:pPr marL="0" indent="0">
              <a:buNone/>
            </a:pPr>
            <a:endParaRPr lang="es-MX" dirty="0"/>
          </a:p>
          <a:p>
            <a:pPr marL="0" indent="0">
              <a:buNone/>
            </a:pPr>
            <a:endParaRPr lang="es-MX" dirty="0" smtClean="0"/>
          </a:p>
          <a:p>
            <a:pPr marL="0" indent="0">
              <a:buNone/>
            </a:pPr>
            <a:endParaRPr lang="es-MX" dirty="0"/>
          </a:p>
          <a:p>
            <a:pPr marL="0" indent="0">
              <a:buNone/>
            </a:pPr>
            <a:endParaRPr lang="es-MX" dirty="0" smtClean="0"/>
          </a:p>
          <a:p>
            <a:pPr marL="0" indent="0">
              <a:buNone/>
            </a:pPr>
            <a:endParaRPr lang="es-EC" dirty="0"/>
          </a:p>
        </p:txBody>
      </p:sp>
      <p:sp>
        <p:nvSpPr>
          <p:cNvPr id="13" name="Título 1"/>
          <p:cNvSpPr txBox="1">
            <a:spLocks/>
          </p:cNvSpPr>
          <p:nvPr/>
        </p:nvSpPr>
        <p:spPr>
          <a:xfrm>
            <a:off x="2135560" y="779763"/>
            <a:ext cx="8229600" cy="923309"/>
          </a:xfrm>
          <a:prstGeom prst="rect">
            <a:avLst/>
          </a:prstGeom>
        </p:spPr>
        <p:txBody>
          <a:bodyPr vert="horz" lIns="0" rIns="0" bIns="0" anchor="b">
            <a:noAutofit/>
          </a:bodyPr>
          <a:lstStyle>
            <a:lvl1pPr algn="l" rtl="0" eaLnBrk="1" latinLnBrk="0" hangingPunct="1">
              <a:spcBef>
                <a:spcPct val="0"/>
              </a:spcBef>
              <a:buNone/>
              <a:defRPr kumimoji="0" sz="5000" b="0" kern="1200">
                <a:ln>
                  <a:noFill/>
                </a:ln>
                <a:solidFill>
                  <a:schemeClr val="tx2"/>
                </a:solidFill>
                <a:effectLst/>
                <a:latin typeface="+mj-lt"/>
                <a:ea typeface="+mj-ea"/>
                <a:cs typeface="+mj-cs"/>
              </a:defRPr>
            </a:lvl1pPr>
          </a:lstStyle>
          <a:p>
            <a:pPr algn="ctr"/>
            <a:r>
              <a:rPr lang="es-EC" sz="2800" b="1" i="1" dirty="0">
                <a:latin typeface="Cambria" panose="02040503050406030204" pitchFamily="18" charset="0"/>
                <a:ea typeface="Cambria" panose="02040503050406030204" pitchFamily="18" charset="0"/>
              </a:rPr>
              <a:t>PARROQUIA DE JERUSALEN</a:t>
            </a:r>
          </a:p>
          <a:p>
            <a:pPr algn="ctr"/>
            <a:r>
              <a:rPr lang="es-MX" sz="2800" b="1" i="1" dirty="0">
                <a:latin typeface="Cambria" panose="02040503050406030204" pitchFamily="18" charset="0"/>
                <a:ea typeface="Cambria" panose="02040503050406030204" pitchFamily="18" charset="0"/>
              </a:rPr>
              <a:t>PRIMERA </a:t>
            </a:r>
            <a:r>
              <a:rPr lang="es-MX" sz="2800" b="1" i="1" dirty="0" smtClean="0">
                <a:latin typeface="Cambria" panose="02040503050406030204" pitchFamily="18" charset="0"/>
                <a:ea typeface="Cambria" panose="02040503050406030204" pitchFamily="18" charset="0"/>
              </a:rPr>
              <a:t>INTERVENCIÓN</a:t>
            </a:r>
            <a:endParaRPr lang="es-EC" sz="2800" b="1" i="1" dirty="0">
              <a:latin typeface="Cambria" panose="02040503050406030204" pitchFamily="18" charset="0"/>
              <a:ea typeface="Cambria" panose="02040503050406030204" pitchFamily="18" charset="0"/>
            </a:endParaRPr>
          </a:p>
        </p:txBody>
      </p:sp>
      <p:pic>
        <p:nvPicPr>
          <p:cNvPr id="5" name="Imagen 4"/>
          <p:cNvPicPr>
            <a:picLocks noChangeAspect="1"/>
          </p:cNvPicPr>
          <p:nvPr/>
        </p:nvPicPr>
        <p:blipFill>
          <a:blip r:embed="rId3"/>
          <a:stretch>
            <a:fillRect/>
          </a:stretch>
        </p:blipFill>
        <p:spPr>
          <a:xfrm>
            <a:off x="1364567" y="1916833"/>
            <a:ext cx="4516812" cy="226580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6" name="Imagen 5"/>
          <p:cNvPicPr>
            <a:picLocks noChangeAspect="1"/>
          </p:cNvPicPr>
          <p:nvPr/>
        </p:nvPicPr>
        <p:blipFill>
          <a:blip r:embed="rId4"/>
          <a:stretch>
            <a:fillRect/>
          </a:stretch>
        </p:blipFill>
        <p:spPr>
          <a:xfrm>
            <a:off x="6250361" y="4293096"/>
            <a:ext cx="4398882" cy="251580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7" name="Imagen 6"/>
          <p:cNvPicPr>
            <a:picLocks noChangeAspect="1"/>
          </p:cNvPicPr>
          <p:nvPr/>
        </p:nvPicPr>
        <p:blipFill>
          <a:blip r:embed="rId5"/>
          <a:stretch>
            <a:fillRect/>
          </a:stretch>
        </p:blipFill>
        <p:spPr>
          <a:xfrm>
            <a:off x="6250361" y="1920413"/>
            <a:ext cx="4398882" cy="226222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8" name="Imagen 7"/>
          <p:cNvPicPr>
            <a:picLocks noChangeAspect="1"/>
          </p:cNvPicPr>
          <p:nvPr/>
        </p:nvPicPr>
        <p:blipFill>
          <a:blip r:embed="rId6"/>
          <a:stretch>
            <a:fillRect/>
          </a:stretch>
        </p:blipFill>
        <p:spPr>
          <a:xfrm>
            <a:off x="1364566" y="4362118"/>
            <a:ext cx="4516811" cy="244678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9" name="Imagen 8"/>
          <p:cNvPicPr>
            <a:picLocks noChangeAspect="1"/>
          </p:cNvPicPr>
          <p:nvPr/>
        </p:nvPicPr>
        <p:blipFill rotWithShape="1">
          <a:blip r:embed="rId7" cstate="print">
            <a:extLst>
              <a:ext uri="{28A0092B-C50C-407E-A947-70E740481C1C}">
                <a14:useLocalDpi xmlns:a14="http://schemas.microsoft.com/office/drawing/2010/main" val="0"/>
              </a:ext>
            </a:extLst>
          </a:blip>
          <a:srcRect l="14151" r="12264"/>
          <a:stretch/>
        </p:blipFill>
        <p:spPr>
          <a:xfrm>
            <a:off x="457343" y="403226"/>
            <a:ext cx="1678217" cy="1165225"/>
          </a:xfrm>
          <a:prstGeom prst="rect">
            <a:avLst/>
          </a:prstGeom>
        </p:spPr>
      </p:pic>
    </p:spTree>
    <p:extLst>
      <p:ext uri="{BB962C8B-B14F-4D97-AF65-F5344CB8AC3E}">
        <p14:creationId xmlns:p14="http://schemas.microsoft.com/office/powerpoint/2010/main" val="2887953845"/>
      </p:ext>
    </p:extLst>
  </p:cSld>
  <p:clrMapOvr>
    <a:masterClrMapping/>
  </p:clrMapOvr>
  <mc:AlternateContent xmlns:mc="http://schemas.openxmlformats.org/markup-compatibility/2006" xmlns:p14="http://schemas.microsoft.com/office/powerpoint/2010/main">
    <mc:Choice Requires="p14">
      <p:transition p14:dur="250">
        <p14:prism isInverted="1"/>
        <p:sndAc>
          <p:stSnd>
            <p:snd r:embed="rId2" name="wind.wav"/>
          </p:stSnd>
        </p:sndAc>
      </p:transition>
    </mc:Choice>
    <mc:Fallback xmlns="">
      <p:transition>
        <p:fade/>
        <p:sndAc>
          <p:stSnd>
            <p:snd r:embed="rId19" name="wind.wav"/>
          </p:stSnd>
        </p:sndAc>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idx="4294967295"/>
          </p:nvPr>
        </p:nvSpPr>
        <p:spPr>
          <a:xfrm>
            <a:off x="3368508" y="111235"/>
            <a:ext cx="5184649" cy="1450757"/>
          </a:xfrm>
        </p:spPr>
        <p:txBody>
          <a:bodyPr>
            <a:normAutofit fontScale="90000"/>
          </a:bodyPr>
          <a:lstStyle/>
          <a:p>
            <a:r>
              <a:rPr lang="es-EC" sz="6000" dirty="0" smtClean="0">
                <a:latin typeface="Cambria" panose="02040503050406030204" pitchFamily="18" charset="0"/>
                <a:ea typeface="Cambria" panose="02040503050406030204" pitchFamily="18" charset="0"/>
              </a:rPr>
              <a:t>BENEFICIARIOS</a:t>
            </a:r>
            <a:endParaRPr lang="es-EC" sz="6000" dirty="0">
              <a:latin typeface="Cambria" panose="02040503050406030204" pitchFamily="18" charset="0"/>
              <a:ea typeface="Cambria" panose="02040503050406030204" pitchFamily="18" charset="0"/>
            </a:endParaRPr>
          </a:p>
        </p:txBody>
      </p:sp>
      <p:sp>
        <p:nvSpPr>
          <p:cNvPr id="3" name="Marcador de contenido 2"/>
          <p:cNvSpPr>
            <a:spLocks noGrp="1"/>
          </p:cNvSpPr>
          <p:nvPr>
            <p:ph sz="half" idx="4294967295"/>
          </p:nvPr>
        </p:nvSpPr>
        <p:spPr>
          <a:xfrm>
            <a:off x="1296451" y="2184402"/>
            <a:ext cx="4611980" cy="3880773"/>
          </a:xfrm>
          <a:ln w="38100">
            <a:solidFill>
              <a:schemeClr val="tx1"/>
            </a:solidFill>
            <a:prstDash val="solid"/>
          </a:ln>
        </p:spPr>
        <p:txBody>
          <a:bodyPr/>
          <a:lstStyle/>
          <a:p>
            <a:endParaRPr lang="es-EC" sz="3200" dirty="0" smtClean="0">
              <a:latin typeface="Cambria" panose="02040503050406030204" pitchFamily="18" charset="0"/>
              <a:ea typeface="Cambria" panose="02040503050406030204" pitchFamily="18" charset="0"/>
            </a:endParaRPr>
          </a:p>
          <a:p>
            <a:r>
              <a:rPr lang="es-EC" sz="3600" dirty="0" smtClean="0">
                <a:latin typeface="Cambria" panose="02040503050406030204" pitchFamily="18" charset="0"/>
                <a:ea typeface="Cambria" panose="02040503050406030204" pitchFamily="18" charset="0"/>
              </a:rPr>
              <a:t>Comunidad de Cachi Galuay Alto</a:t>
            </a:r>
          </a:p>
          <a:p>
            <a:pPr marL="0" indent="0">
              <a:buNone/>
            </a:pPr>
            <a:endParaRPr lang="es-EC" dirty="0"/>
          </a:p>
        </p:txBody>
      </p:sp>
      <p:pic>
        <p:nvPicPr>
          <p:cNvPr id="4" name="Imagen 3"/>
          <p:cNvPicPr>
            <a:picLocks noChangeAspect="1"/>
          </p:cNvPicPr>
          <p:nvPr/>
        </p:nvPicPr>
        <p:blipFill rotWithShape="1">
          <a:blip r:embed="rId2" cstate="print">
            <a:extLst>
              <a:ext uri="{28A0092B-C50C-407E-A947-70E740481C1C}">
                <a14:useLocalDpi xmlns:a14="http://schemas.microsoft.com/office/drawing/2010/main" val="0"/>
              </a:ext>
            </a:extLst>
          </a:blip>
          <a:srcRect l="14151" r="12264"/>
          <a:stretch/>
        </p:blipFill>
        <p:spPr>
          <a:xfrm>
            <a:off x="457343" y="403226"/>
            <a:ext cx="1678217" cy="1165225"/>
          </a:xfrm>
          <a:prstGeom prst="rect">
            <a:avLst/>
          </a:prstGeom>
        </p:spPr>
      </p:pic>
      <p:pic>
        <p:nvPicPr>
          <p:cNvPr id="5" name="Imagen 4"/>
          <p:cNvPicPr>
            <a:picLocks noChangeAspect="1"/>
          </p:cNvPicPr>
          <p:nvPr/>
        </p:nvPicPr>
        <p:blipFill rotWithShape="1">
          <a:blip r:embed="rId3"/>
          <a:srcRect l="17215" t="19697" r="29130" b="12004"/>
          <a:stretch/>
        </p:blipFill>
        <p:spPr>
          <a:xfrm>
            <a:off x="6481336" y="1835736"/>
            <a:ext cx="5227940" cy="4565063"/>
          </a:xfrm>
          <a:prstGeom prst="roundRect">
            <a:avLst>
              <a:gd name="adj" fmla="val 11111"/>
            </a:avLst>
          </a:prstGeom>
          <a:ln w="190500" cap="rnd">
            <a:solidFill>
              <a:srgbClr val="C8C6BD"/>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spPr>
      </p:pic>
    </p:spTree>
    <p:extLst>
      <p:ext uri="{BB962C8B-B14F-4D97-AF65-F5344CB8AC3E}">
        <p14:creationId xmlns:p14="http://schemas.microsoft.com/office/powerpoint/2010/main" val="417418360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idx="4294967295"/>
          </p:nvPr>
        </p:nvSpPr>
        <p:spPr>
          <a:xfrm>
            <a:off x="4558716" y="217424"/>
            <a:ext cx="4273588" cy="1143000"/>
          </a:xfrm>
        </p:spPr>
        <p:txBody>
          <a:bodyPr>
            <a:normAutofit/>
          </a:bodyPr>
          <a:lstStyle/>
          <a:p>
            <a:r>
              <a:rPr lang="es-EC" sz="5400" dirty="0" smtClean="0">
                <a:latin typeface="Cambria" panose="02040503050406030204" pitchFamily="18" charset="0"/>
                <a:ea typeface="Cambria" panose="02040503050406030204" pitchFamily="18" charset="0"/>
              </a:rPr>
              <a:t>EXTENSIÓN</a:t>
            </a:r>
            <a:endParaRPr lang="es-EC" sz="5400" dirty="0">
              <a:latin typeface="Cambria" panose="02040503050406030204" pitchFamily="18" charset="0"/>
              <a:ea typeface="Cambria" panose="02040503050406030204" pitchFamily="18" charset="0"/>
            </a:endParaRPr>
          </a:p>
        </p:txBody>
      </p:sp>
      <p:sp>
        <p:nvSpPr>
          <p:cNvPr id="4" name="Marcador de contenido 3"/>
          <p:cNvSpPr>
            <a:spLocks noGrp="1"/>
          </p:cNvSpPr>
          <p:nvPr>
            <p:ph sz="half" idx="4294967295"/>
          </p:nvPr>
        </p:nvSpPr>
        <p:spPr>
          <a:xfrm>
            <a:off x="7001674" y="1970252"/>
            <a:ext cx="3661259" cy="3185502"/>
          </a:xfrm>
          <a:ln w="38100">
            <a:solidFill>
              <a:schemeClr val="tx1"/>
            </a:solidFill>
            <a:prstDash val="solid"/>
          </a:ln>
        </p:spPr>
        <p:txBody>
          <a:bodyPr/>
          <a:lstStyle/>
          <a:p>
            <a:pPr algn="just"/>
            <a:r>
              <a:rPr lang="es-EC" sz="2800" dirty="0">
                <a:latin typeface="Cambria" panose="02040503050406030204" pitchFamily="18" charset="0"/>
                <a:ea typeface="Cambria" panose="02040503050406030204" pitchFamily="18" charset="0"/>
              </a:rPr>
              <a:t>Se intervino en la parroquia de </a:t>
            </a:r>
            <a:r>
              <a:rPr lang="es-EC" sz="2800" dirty="0" smtClean="0">
                <a:latin typeface="Cambria" panose="02040503050406030204" pitchFamily="18" charset="0"/>
                <a:ea typeface="Cambria" panose="02040503050406030204" pitchFamily="18" charset="0"/>
              </a:rPr>
              <a:t>Jerusalén </a:t>
            </a:r>
            <a:r>
              <a:rPr lang="es-EC" sz="2800" dirty="0">
                <a:latin typeface="Cambria" panose="02040503050406030204" pitchFamily="18" charset="0"/>
                <a:ea typeface="Cambria" panose="02040503050406030204" pitchFamily="18" charset="0"/>
              </a:rPr>
              <a:t>una longitud de </a:t>
            </a:r>
            <a:r>
              <a:rPr lang="es-EC" sz="2800" b="1" dirty="0" smtClean="0">
                <a:latin typeface="Cambria" panose="02040503050406030204" pitchFamily="18" charset="0"/>
                <a:ea typeface="Cambria" panose="02040503050406030204" pitchFamily="18" charset="0"/>
              </a:rPr>
              <a:t>16.20 </a:t>
            </a:r>
            <a:r>
              <a:rPr lang="es-EC" sz="2800" b="1" dirty="0">
                <a:latin typeface="Cambria" panose="02040503050406030204" pitchFamily="18" charset="0"/>
                <a:ea typeface="Cambria" panose="02040503050406030204" pitchFamily="18" charset="0"/>
              </a:rPr>
              <a:t>Km, </a:t>
            </a:r>
            <a:r>
              <a:rPr lang="es-EC" sz="2800" dirty="0">
                <a:latin typeface="Cambria" panose="02040503050406030204" pitchFamily="18" charset="0"/>
                <a:ea typeface="Cambria" panose="02040503050406030204" pitchFamily="18" charset="0"/>
              </a:rPr>
              <a:t>con el lastrado completo y bacheo en los lugares que lo ameriten</a:t>
            </a:r>
          </a:p>
          <a:p>
            <a:endParaRPr lang="es-EC" dirty="0"/>
          </a:p>
        </p:txBody>
      </p:sp>
      <p:pic>
        <p:nvPicPr>
          <p:cNvPr id="3" name="Imagen 2"/>
          <p:cNvPicPr>
            <a:picLocks noChangeAspect="1"/>
          </p:cNvPicPr>
          <p:nvPr/>
        </p:nvPicPr>
        <p:blipFill>
          <a:blip r:embed="rId2"/>
          <a:stretch>
            <a:fillRect/>
          </a:stretch>
        </p:blipFill>
        <p:spPr>
          <a:xfrm>
            <a:off x="1403324" y="2089883"/>
            <a:ext cx="3455920" cy="3015803"/>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5" name="Imagen 4"/>
          <p:cNvPicPr>
            <a:picLocks noChangeAspect="1"/>
          </p:cNvPicPr>
          <p:nvPr/>
        </p:nvPicPr>
        <p:blipFill rotWithShape="1">
          <a:blip r:embed="rId3" cstate="print">
            <a:extLst>
              <a:ext uri="{28A0092B-C50C-407E-A947-70E740481C1C}">
                <a14:useLocalDpi xmlns:a14="http://schemas.microsoft.com/office/drawing/2010/main" val="0"/>
              </a:ext>
            </a:extLst>
          </a:blip>
          <a:srcRect l="14151" r="12264"/>
          <a:stretch/>
        </p:blipFill>
        <p:spPr>
          <a:xfrm>
            <a:off x="457343" y="403226"/>
            <a:ext cx="1891962" cy="1165225"/>
          </a:xfrm>
          <a:prstGeom prst="rect">
            <a:avLst/>
          </a:prstGeom>
        </p:spPr>
      </p:pic>
    </p:spTree>
    <p:extLst>
      <p:ext uri="{BB962C8B-B14F-4D97-AF65-F5344CB8AC3E}">
        <p14:creationId xmlns:p14="http://schemas.microsoft.com/office/powerpoint/2010/main" val="4458016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idx="4294967295"/>
          </p:nvPr>
        </p:nvSpPr>
        <p:spPr>
          <a:xfrm>
            <a:off x="2703030" y="182880"/>
            <a:ext cx="8229600" cy="746651"/>
          </a:xfrm>
        </p:spPr>
        <p:txBody>
          <a:bodyPr>
            <a:normAutofit/>
          </a:bodyPr>
          <a:lstStyle/>
          <a:p>
            <a:pPr algn="ctr"/>
            <a:r>
              <a:rPr lang="es-EC" sz="3600" dirty="0">
                <a:latin typeface="Cambria" panose="02040503050406030204" pitchFamily="18" charset="0"/>
                <a:ea typeface="Cambria" panose="02040503050406030204" pitchFamily="18" charset="0"/>
              </a:rPr>
              <a:t>INTERVENCIONES EN EL PERIODO 2021</a:t>
            </a:r>
          </a:p>
        </p:txBody>
      </p:sp>
      <p:sp>
        <p:nvSpPr>
          <p:cNvPr id="4" name="Marcador de contenido 3"/>
          <p:cNvSpPr>
            <a:spLocks noGrp="1"/>
          </p:cNvSpPr>
          <p:nvPr>
            <p:ph sz="half" idx="4294967295"/>
          </p:nvPr>
        </p:nvSpPr>
        <p:spPr/>
        <p:txBody>
          <a:bodyPr/>
          <a:lstStyle/>
          <a:p>
            <a:pPr marL="0" indent="0">
              <a:buNone/>
            </a:pPr>
            <a:endParaRPr lang="es-MX" dirty="0" smtClean="0"/>
          </a:p>
          <a:p>
            <a:pPr marL="0" indent="0">
              <a:buNone/>
            </a:pPr>
            <a:endParaRPr lang="es-MX" dirty="0"/>
          </a:p>
          <a:p>
            <a:pPr marL="0" indent="0">
              <a:buNone/>
            </a:pPr>
            <a:endParaRPr lang="es-MX" dirty="0" smtClean="0"/>
          </a:p>
          <a:p>
            <a:pPr marL="0" indent="0">
              <a:buNone/>
            </a:pPr>
            <a:endParaRPr lang="es-MX" dirty="0"/>
          </a:p>
          <a:p>
            <a:pPr marL="0" indent="0">
              <a:buNone/>
            </a:pPr>
            <a:endParaRPr lang="es-MX" dirty="0" smtClean="0"/>
          </a:p>
          <a:p>
            <a:pPr marL="0" indent="0">
              <a:buNone/>
            </a:pPr>
            <a:endParaRPr lang="es-EC" dirty="0"/>
          </a:p>
        </p:txBody>
      </p:sp>
      <p:sp>
        <p:nvSpPr>
          <p:cNvPr id="13" name="Título 1"/>
          <p:cNvSpPr txBox="1">
            <a:spLocks/>
          </p:cNvSpPr>
          <p:nvPr/>
        </p:nvSpPr>
        <p:spPr>
          <a:xfrm>
            <a:off x="2135560" y="980728"/>
            <a:ext cx="8229600" cy="722344"/>
          </a:xfrm>
          <a:prstGeom prst="rect">
            <a:avLst/>
          </a:prstGeom>
        </p:spPr>
        <p:txBody>
          <a:bodyPr vert="horz" lIns="0" rIns="0" bIns="0" anchor="b">
            <a:noAutofit/>
          </a:bodyPr>
          <a:lstStyle>
            <a:lvl1pPr algn="l" rtl="0" eaLnBrk="1" latinLnBrk="0" hangingPunct="1">
              <a:spcBef>
                <a:spcPct val="0"/>
              </a:spcBef>
              <a:buNone/>
              <a:defRPr kumimoji="0" sz="5000" b="0" kern="1200">
                <a:ln>
                  <a:noFill/>
                </a:ln>
                <a:solidFill>
                  <a:schemeClr val="tx2"/>
                </a:solidFill>
                <a:effectLst/>
                <a:latin typeface="+mj-lt"/>
                <a:ea typeface="+mj-ea"/>
                <a:cs typeface="+mj-cs"/>
              </a:defRPr>
            </a:lvl1pPr>
          </a:lstStyle>
          <a:p>
            <a:pPr algn="ctr"/>
            <a:r>
              <a:rPr lang="es-EC" sz="2800" dirty="0">
                <a:latin typeface="Cambria" panose="02040503050406030204" pitchFamily="18" charset="0"/>
                <a:ea typeface="Cambria" panose="02040503050406030204" pitchFamily="18" charset="0"/>
              </a:rPr>
              <a:t>PARROQUIA DE JERUSALEN</a:t>
            </a:r>
          </a:p>
          <a:p>
            <a:pPr algn="ctr"/>
            <a:r>
              <a:rPr lang="es-MX" sz="2800" dirty="0">
                <a:latin typeface="Cambria" panose="02040503050406030204" pitchFamily="18" charset="0"/>
                <a:ea typeface="Cambria" panose="02040503050406030204" pitchFamily="18" charset="0"/>
              </a:rPr>
              <a:t>SEGUNDA INTERVENCION</a:t>
            </a:r>
            <a:endParaRPr lang="es-EC" sz="2800" dirty="0">
              <a:latin typeface="Cambria" panose="02040503050406030204" pitchFamily="18" charset="0"/>
              <a:ea typeface="Cambria" panose="02040503050406030204" pitchFamily="18" charset="0"/>
            </a:endParaRPr>
          </a:p>
        </p:txBody>
      </p:sp>
      <p:pic>
        <p:nvPicPr>
          <p:cNvPr id="12" name="Imagen 11"/>
          <p:cNvPicPr>
            <a:picLocks noChangeAspect="1"/>
          </p:cNvPicPr>
          <p:nvPr/>
        </p:nvPicPr>
        <p:blipFill rotWithShape="1">
          <a:blip r:embed="rId2" cstate="print">
            <a:extLst>
              <a:ext uri="{28A0092B-C50C-407E-A947-70E740481C1C}">
                <a14:useLocalDpi xmlns:a14="http://schemas.microsoft.com/office/drawing/2010/main" val="0"/>
              </a:ext>
            </a:extLst>
          </a:blip>
          <a:srcRect l="14151" r="12264"/>
          <a:stretch/>
        </p:blipFill>
        <p:spPr>
          <a:xfrm>
            <a:off x="457343" y="403226"/>
            <a:ext cx="1678217" cy="1165225"/>
          </a:xfrm>
          <a:prstGeom prst="rect">
            <a:avLst/>
          </a:prstGeom>
        </p:spPr>
      </p:pic>
      <p:pic>
        <p:nvPicPr>
          <p:cNvPr id="6146" name="Picture 2" descr="Puede ser una imagen de al aire libre y árbo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12" y="1754268"/>
            <a:ext cx="3189209" cy="4562126"/>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6148" name="Picture 4" descr="Puede ser una imagen de césped"/>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95948" y="1754268"/>
            <a:ext cx="4932314" cy="2536515"/>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a:extLst/>
        </p:spPr>
      </p:pic>
      <p:pic>
        <p:nvPicPr>
          <p:cNvPr id="6150" name="Picture 6" descr="Puede ser una imagen de de pie y al aire libr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69622" y="3709310"/>
            <a:ext cx="4984966" cy="2622583"/>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a:extLst/>
        </p:spPr>
      </p:pic>
      <p:pic>
        <p:nvPicPr>
          <p:cNvPr id="14" name="Picture 2" descr="Puede ser una imagen de carretera"/>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28068" y="1861234"/>
            <a:ext cx="3240018" cy="4470659"/>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293555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idx="4294967295"/>
          </p:nvPr>
        </p:nvSpPr>
        <p:spPr>
          <a:xfrm>
            <a:off x="4363501" y="260459"/>
            <a:ext cx="5357274" cy="1450757"/>
          </a:xfrm>
        </p:spPr>
        <p:txBody>
          <a:bodyPr>
            <a:noAutofit/>
          </a:bodyPr>
          <a:lstStyle/>
          <a:p>
            <a:r>
              <a:rPr lang="es-EC" sz="5400" dirty="0" smtClean="0">
                <a:latin typeface="Cambria" panose="02040503050406030204" pitchFamily="18" charset="0"/>
                <a:ea typeface="Cambria" panose="02040503050406030204" pitchFamily="18" charset="0"/>
              </a:rPr>
              <a:t>BENEFICIARIOS</a:t>
            </a:r>
            <a:endParaRPr lang="es-EC" sz="5400" dirty="0">
              <a:latin typeface="Cambria" panose="02040503050406030204" pitchFamily="18" charset="0"/>
              <a:ea typeface="Cambria" panose="02040503050406030204" pitchFamily="18" charset="0"/>
            </a:endParaRPr>
          </a:p>
        </p:txBody>
      </p:sp>
      <p:sp>
        <p:nvSpPr>
          <p:cNvPr id="3" name="Marcador de contenido 2"/>
          <p:cNvSpPr>
            <a:spLocks noGrp="1"/>
          </p:cNvSpPr>
          <p:nvPr>
            <p:ph sz="half" idx="4294967295"/>
          </p:nvPr>
        </p:nvSpPr>
        <p:spPr>
          <a:xfrm>
            <a:off x="850391" y="1897307"/>
            <a:ext cx="4643255" cy="3880773"/>
          </a:xfrm>
          <a:ln w="38100">
            <a:solidFill>
              <a:schemeClr val="tx1"/>
            </a:solidFill>
          </a:ln>
        </p:spPr>
        <p:txBody>
          <a:bodyPr/>
          <a:lstStyle/>
          <a:p>
            <a:endParaRPr lang="es-EC" dirty="0" smtClean="0"/>
          </a:p>
          <a:p>
            <a:r>
              <a:rPr lang="es-EC" sz="2800" dirty="0" smtClean="0">
                <a:solidFill>
                  <a:schemeClr val="tx1"/>
                </a:solidFill>
                <a:latin typeface="Cambria" panose="02040503050406030204" pitchFamily="18" charset="0"/>
                <a:ea typeface="Cambria" panose="02040503050406030204" pitchFamily="18" charset="0"/>
              </a:rPr>
              <a:t>Comunidad de Carmela</a:t>
            </a:r>
          </a:p>
          <a:p>
            <a:r>
              <a:rPr lang="es-EC" sz="2800" dirty="0" smtClean="0">
                <a:solidFill>
                  <a:schemeClr val="tx1"/>
                </a:solidFill>
                <a:latin typeface="Cambria" panose="02040503050406030204" pitchFamily="18" charset="0"/>
                <a:ea typeface="Cambria" panose="02040503050406030204" pitchFamily="18" charset="0"/>
              </a:rPr>
              <a:t>Comunidad de Hondoturo</a:t>
            </a:r>
          </a:p>
          <a:p>
            <a:r>
              <a:rPr lang="es-MX" sz="2800" dirty="0" smtClean="0">
                <a:solidFill>
                  <a:schemeClr val="tx1"/>
                </a:solidFill>
                <a:latin typeface="Cambria" panose="02040503050406030204" pitchFamily="18" charset="0"/>
                <a:ea typeface="Cambria" panose="02040503050406030204" pitchFamily="18" charset="0"/>
              </a:rPr>
              <a:t>Comunidad de Burgay El Progreso</a:t>
            </a:r>
            <a:endParaRPr lang="es-EC" sz="2800" dirty="0" smtClean="0">
              <a:solidFill>
                <a:schemeClr val="tx1"/>
              </a:solidFill>
              <a:latin typeface="Cambria" panose="02040503050406030204" pitchFamily="18" charset="0"/>
              <a:ea typeface="Cambria" panose="02040503050406030204" pitchFamily="18" charset="0"/>
            </a:endParaRPr>
          </a:p>
          <a:p>
            <a:pPr marL="0" indent="0">
              <a:buNone/>
            </a:pPr>
            <a:endParaRPr lang="es-EC" dirty="0"/>
          </a:p>
        </p:txBody>
      </p:sp>
      <p:pic>
        <p:nvPicPr>
          <p:cNvPr id="4" name="Imagen 3"/>
          <p:cNvPicPr>
            <a:picLocks noChangeAspect="1"/>
          </p:cNvPicPr>
          <p:nvPr/>
        </p:nvPicPr>
        <p:blipFill rotWithShape="1">
          <a:blip r:embed="rId2" cstate="print">
            <a:extLst>
              <a:ext uri="{28A0092B-C50C-407E-A947-70E740481C1C}">
                <a14:useLocalDpi xmlns:a14="http://schemas.microsoft.com/office/drawing/2010/main" val="0"/>
              </a:ext>
            </a:extLst>
          </a:blip>
          <a:srcRect l="14151" r="12264"/>
          <a:stretch/>
        </p:blipFill>
        <p:spPr>
          <a:xfrm>
            <a:off x="457343" y="403226"/>
            <a:ext cx="1678217" cy="1165225"/>
          </a:xfrm>
          <a:prstGeom prst="rect">
            <a:avLst/>
          </a:prstGeom>
        </p:spPr>
      </p:pic>
      <p:pic>
        <p:nvPicPr>
          <p:cNvPr id="6" name="Picture 8" descr="Puede ser una imagen de de pie, al aire libre y árbo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69945" y="2025748"/>
            <a:ext cx="4265027" cy="419217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4220065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idx="4294967295"/>
          </p:nvPr>
        </p:nvSpPr>
        <p:spPr>
          <a:xfrm>
            <a:off x="3730929" y="403226"/>
            <a:ext cx="6116455" cy="1143000"/>
          </a:xfrm>
        </p:spPr>
        <p:txBody>
          <a:bodyPr>
            <a:normAutofit/>
          </a:bodyPr>
          <a:lstStyle/>
          <a:p>
            <a:pPr algn="ctr"/>
            <a:r>
              <a:rPr lang="es-EC" sz="5400" dirty="0" smtClean="0">
                <a:latin typeface="Cambria" panose="02040503050406030204" pitchFamily="18" charset="0"/>
                <a:ea typeface="Cambria" panose="02040503050406030204" pitchFamily="18" charset="0"/>
              </a:rPr>
              <a:t>EXTENSIÓN</a:t>
            </a:r>
            <a:endParaRPr lang="es-EC" sz="5400" dirty="0">
              <a:latin typeface="Cambria" panose="02040503050406030204" pitchFamily="18" charset="0"/>
              <a:ea typeface="Cambria" panose="02040503050406030204" pitchFamily="18" charset="0"/>
            </a:endParaRPr>
          </a:p>
        </p:txBody>
      </p:sp>
      <p:sp>
        <p:nvSpPr>
          <p:cNvPr id="4" name="Marcador de contenido 3"/>
          <p:cNvSpPr>
            <a:spLocks noGrp="1"/>
          </p:cNvSpPr>
          <p:nvPr>
            <p:ph sz="half" idx="4294967295"/>
          </p:nvPr>
        </p:nvSpPr>
        <p:spPr>
          <a:xfrm>
            <a:off x="7030187" y="1911823"/>
            <a:ext cx="3096344" cy="4167756"/>
          </a:xfrm>
          <a:ln w="38100">
            <a:solidFill>
              <a:schemeClr val="tx1"/>
            </a:solidFill>
            <a:prstDash val="solid"/>
          </a:ln>
        </p:spPr>
        <p:txBody>
          <a:bodyPr>
            <a:normAutofit lnSpcReduction="10000"/>
          </a:bodyPr>
          <a:lstStyle/>
          <a:p>
            <a:r>
              <a:rPr lang="es-EC" sz="3200" dirty="0">
                <a:solidFill>
                  <a:schemeClr val="tx1"/>
                </a:solidFill>
                <a:latin typeface="Cambria" panose="02040503050406030204" pitchFamily="18" charset="0"/>
                <a:ea typeface="Cambria" panose="02040503050406030204" pitchFamily="18" charset="0"/>
              </a:rPr>
              <a:t>Se intervino en la parroquia de </a:t>
            </a:r>
            <a:r>
              <a:rPr lang="es-EC" sz="3200" dirty="0" smtClean="0">
                <a:solidFill>
                  <a:schemeClr val="tx1"/>
                </a:solidFill>
                <a:latin typeface="Cambria" panose="02040503050406030204" pitchFamily="18" charset="0"/>
                <a:ea typeface="Cambria" panose="02040503050406030204" pitchFamily="18" charset="0"/>
              </a:rPr>
              <a:t>Jerusalén </a:t>
            </a:r>
            <a:r>
              <a:rPr lang="es-EC" sz="3200" dirty="0">
                <a:solidFill>
                  <a:schemeClr val="tx1"/>
                </a:solidFill>
                <a:latin typeface="Cambria" panose="02040503050406030204" pitchFamily="18" charset="0"/>
                <a:ea typeface="Cambria" panose="02040503050406030204" pitchFamily="18" charset="0"/>
              </a:rPr>
              <a:t>una longitud de </a:t>
            </a:r>
            <a:r>
              <a:rPr lang="es-EC" sz="3200" dirty="0" smtClean="0">
                <a:solidFill>
                  <a:schemeClr val="tx1"/>
                </a:solidFill>
                <a:latin typeface="Cambria" panose="02040503050406030204" pitchFamily="18" charset="0"/>
                <a:ea typeface="Cambria" panose="02040503050406030204" pitchFamily="18" charset="0"/>
              </a:rPr>
              <a:t> </a:t>
            </a:r>
            <a:r>
              <a:rPr lang="es-EC" sz="3200" b="1" dirty="0" smtClean="0">
                <a:solidFill>
                  <a:schemeClr val="tx1"/>
                </a:solidFill>
                <a:latin typeface="Cambria" panose="02040503050406030204" pitchFamily="18" charset="0"/>
                <a:ea typeface="Cambria" panose="02040503050406030204" pitchFamily="18" charset="0"/>
              </a:rPr>
              <a:t>26.29 Km</a:t>
            </a:r>
            <a:r>
              <a:rPr lang="es-EC" sz="3200" dirty="0">
                <a:solidFill>
                  <a:schemeClr val="tx1"/>
                </a:solidFill>
                <a:latin typeface="Cambria" panose="02040503050406030204" pitchFamily="18" charset="0"/>
                <a:ea typeface="Cambria" panose="02040503050406030204" pitchFamily="18" charset="0"/>
              </a:rPr>
              <a:t>, con el lastrado completo y bacheo en los lugares que lo ameriten</a:t>
            </a:r>
          </a:p>
          <a:p>
            <a:endParaRPr lang="es-EC" dirty="0"/>
          </a:p>
        </p:txBody>
      </p:sp>
      <p:pic>
        <p:nvPicPr>
          <p:cNvPr id="5" name="Imagen 4"/>
          <p:cNvPicPr>
            <a:picLocks noChangeAspect="1"/>
          </p:cNvPicPr>
          <p:nvPr/>
        </p:nvPicPr>
        <p:blipFill>
          <a:blip r:embed="rId2"/>
          <a:stretch>
            <a:fillRect/>
          </a:stretch>
        </p:blipFill>
        <p:spPr>
          <a:xfrm>
            <a:off x="1444573" y="2186332"/>
            <a:ext cx="3619796" cy="2976511"/>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6" name="Imagen 5"/>
          <p:cNvPicPr>
            <a:picLocks noChangeAspect="1"/>
          </p:cNvPicPr>
          <p:nvPr/>
        </p:nvPicPr>
        <p:blipFill rotWithShape="1">
          <a:blip r:embed="rId3" cstate="print">
            <a:extLst>
              <a:ext uri="{28A0092B-C50C-407E-A947-70E740481C1C}">
                <a14:useLocalDpi xmlns:a14="http://schemas.microsoft.com/office/drawing/2010/main" val="0"/>
              </a:ext>
            </a:extLst>
          </a:blip>
          <a:srcRect l="14151" r="12264"/>
          <a:stretch/>
        </p:blipFill>
        <p:spPr>
          <a:xfrm>
            <a:off x="457343" y="403226"/>
            <a:ext cx="1678217" cy="1165225"/>
          </a:xfrm>
          <a:prstGeom prst="rect">
            <a:avLst/>
          </a:prstGeom>
        </p:spPr>
      </p:pic>
    </p:spTree>
    <p:extLst>
      <p:ext uri="{BB962C8B-B14F-4D97-AF65-F5344CB8AC3E}">
        <p14:creationId xmlns:p14="http://schemas.microsoft.com/office/powerpoint/2010/main" val="237501700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404459" y="349251"/>
            <a:ext cx="8418286" cy="1320800"/>
          </a:xfrm>
        </p:spPr>
        <p:txBody>
          <a:bodyPr>
            <a:noAutofit/>
          </a:bodyPr>
          <a:lstStyle/>
          <a:p>
            <a:pPr algn="ctr"/>
            <a:r>
              <a:rPr lang="es-EC" b="1" i="1" dirty="0" smtClean="0">
                <a:solidFill>
                  <a:schemeClr val="accent2">
                    <a:lumMod val="50000"/>
                  </a:schemeClr>
                </a:solidFill>
                <a:latin typeface="Cambria" panose="02040503050406030204" pitchFamily="18" charset="0"/>
                <a:ea typeface="Cambria" panose="02040503050406030204" pitchFamily="18" charset="0"/>
              </a:rPr>
              <a:t>PARROQUIA JERUSALÉN</a:t>
            </a:r>
            <a:r>
              <a:rPr lang="es-EC" b="1" i="1" dirty="0">
                <a:solidFill>
                  <a:schemeClr val="accent2">
                    <a:lumMod val="50000"/>
                  </a:schemeClr>
                </a:solidFill>
                <a:latin typeface="Cambria" panose="02040503050406030204" pitchFamily="18" charset="0"/>
                <a:ea typeface="Cambria" panose="02040503050406030204" pitchFamily="18" charset="0"/>
              </a:rPr>
              <a:t/>
            </a:r>
            <a:br>
              <a:rPr lang="es-EC" b="1" i="1" dirty="0">
                <a:solidFill>
                  <a:schemeClr val="accent2">
                    <a:lumMod val="50000"/>
                  </a:schemeClr>
                </a:solidFill>
                <a:latin typeface="Cambria" panose="02040503050406030204" pitchFamily="18" charset="0"/>
                <a:ea typeface="Cambria" panose="02040503050406030204" pitchFamily="18" charset="0"/>
              </a:rPr>
            </a:br>
            <a:endParaRPr lang="es-EC" b="1" i="1" dirty="0">
              <a:solidFill>
                <a:schemeClr val="accent2">
                  <a:lumMod val="50000"/>
                </a:schemeClr>
              </a:solidFill>
              <a:latin typeface="Cambria" panose="02040503050406030204" pitchFamily="18" charset="0"/>
              <a:ea typeface="Cambria" panose="02040503050406030204" pitchFamily="18" charset="0"/>
            </a:endParaRPr>
          </a:p>
        </p:txBody>
      </p:sp>
      <p:sp>
        <p:nvSpPr>
          <p:cNvPr id="3" name="Rectángulo redondeado 2"/>
          <p:cNvSpPr/>
          <p:nvPr/>
        </p:nvSpPr>
        <p:spPr>
          <a:xfrm>
            <a:off x="2502933" y="1820947"/>
            <a:ext cx="7641020" cy="4256296"/>
          </a:xfrm>
          <a:prstGeom prst="roundRect">
            <a:avLst/>
          </a:prstGeom>
          <a:ln w="76200" cmpd="tri">
            <a:solidFill>
              <a:schemeClr val="accent1">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s-EC" sz="2800" b="1" dirty="0" smtClean="0">
                <a:latin typeface="Cambria" panose="02040503050406030204" pitchFamily="18" charset="0"/>
                <a:ea typeface="Cambria" panose="02040503050406030204" pitchFamily="18" charset="0"/>
              </a:rPr>
              <a:t>Fechas de intervención </a:t>
            </a:r>
          </a:p>
          <a:p>
            <a:pPr algn="ctr"/>
            <a:endParaRPr lang="es-EC" sz="2800" b="1" dirty="0" smtClean="0">
              <a:latin typeface="Cambria" panose="02040503050406030204" pitchFamily="18" charset="0"/>
              <a:ea typeface="Cambria" panose="02040503050406030204" pitchFamily="18" charset="0"/>
            </a:endParaRPr>
          </a:p>
          <a:p>
            <a:pPr algn="just"/>
            <a:r>
              <a:rPr lang="es-EC" sz="2800" b="1" dirty="0" smtClean="0">
                <a:latin typeface="Cambria" panose="02040503050406030204" pitchFamily="18" charset="0"/>
                <a:ea typeface="Cambria" panose="02040503050406030204" pitchFamily="18" charset="0"/>
              </a:rPr>
              <a:t>Primera intervención: </a:t>
            </a:r>
            <a:r>
              <a:rPr lang="es-EC" sz="2800" dirty="0" smtClean="0">
                <a:latin typeface="Cambria" panose="02040503050406030204" pitchFamily="18" charset="0"/>
                <a:ea typeface="Cambria" panose="02040503050406030204" pitchFamily="18" charset="0"/>
              </a:rPr>
              <a:t>24 </a:t>
            </a:r>
            <a:r>
              <a:rPr lang="es-EC" sz="2800" dirty="0">
                <a:latin typeface="Cambria" panose="02040503050406030204" pitchFamily="18" charset="0"/>
                <a:ea typeface="Cambria" panose="02040503050406030204" pitchFamily="18" charset="0"/>
              </a:rPr>
              <a:t>de </a:t>
            </a:r>
            <a:r>
              <a:rPr lang="es-EC" sz="2800" dirty="0" smtClean="0">
                <a:latin typeface="Cambria" panose="02040503050406030204" pitchFamily="18" charset="0"/>
                <a:ea typeface="Cambria" panose="02040503050406030204" pitchFamily="18" charset="0"/>
              </a:rPr>
              <a:t>febrero al 09 de abril de 2021</a:t>
            </a:r>
          </a:p>
          <a:p>
            <a:pPr algn="just"/>
            <a:r>
              <a:rPr lang="es-EC" sz="2800" b="1" dirty="0" smtClean="0">
                <a:latin typeface="Cambria" panose="02040503050406030204" pitchFamily="18" charset="0"/>
                <a:ea typeface="Cambria" panose="02040503050406030204" pitchFamily="18" charset="0"/>
              </a:rPr>
              <a:t>Segunda Intervención: </a:t>
            </a:r>
            <a:r>
              <a:rPr lang="es-EC" sz="2800" dirty="0" smtClean="0">
                <a:latin typeface="Cambria" panose="02040503050406030204" pitchFamily="18" charset="0"/>
                <a:ea typeface="Cambria" panose="02040503050406030204" pitchFamily="18" charset="0"/>
              </a:rPr>
              <a:t>01 de septiembre al 07 </a:t>
            </a:r>
            <a:r>
              <a:rPr lang="es-EC" sz="2800" dirty="0">
                <a:latin typeface="Cambria" panose="02040503050406030204" pitchFamily="18" charset="0"/>
                <a:ea typeface="Cambria" panose="02040503050406030204" pitchFamily="18" charset="0"/>
              </a:rPr>
              <a:t>de </a:t>
            </a:r>
            <a:r>
              <a:rPr lang="es-EC" sz="2800" dirty="0" smtClean="0">
                <a:latin typeface="Cambria" panose="02040503050406030204" pitchFamily="18" charset="0"/>
                <a:ea typeface="Cambria" panose="02040503050406030204" pitchFamily="18" charset="0"/>
              </a:rPr>
              <a:t>octubre </a:t>
            </a:r>
            <a:r>
              <a:rPr lang="es-EC" sz="2800" dirty="0" smtClean="0">
                <a:latin typeface="Cambria" panose="02040503050406030204" pitchFamily="18" charset="0"/>
                <a:ea typeface="Cambria" panose="02040503050406030204" pitchFamily="18" charset="0"/>
              </a:rPr>
              <a:t>2021.</a:t>
            </a:r>
            <a:endParaRPr lang="es-EC" sz="2800" dirty="0" smtClean="0">
              <a:latin typeface="Cambria" panose="02040503050406030204" pitchFamily="18" charset="0"/>
              <a:ea typeface="Cambria" panose="02040503050406030204" pitchFamily="18" charset="0"/>
            </a:endParaRPr>
          </a:p>
          <a:p>
            <a:pPr algn="ctr"/>
            <a:endParaRPr lang="es-EC" sz="2800" dirty="0" smtClean="0">
              <a:latin typeface="Cambria" panose="02040503050406030204" pitchFamily="18" charset="0"/>
              <a:ea typeface="Cambria" panose="02040503050406030204" pitchFamily="18" charset="0"/>
            </a:endParaRPr>
          </a:p>
          <a:p>
            <a:pPr algn="ctr"/>
            <a:r>
              <a:rPr lang="es-EC" sz="2800" b="1" dirty="0" smtClean="0">
                <a:latin typeface="Cambria" panose="02040503050406030204" pitchFamily="18" charset="0"/>
                <a:ea typeface="Cambria" panose="02040503050406030204" pitchFamily="18" charset="0"/>
              </a:rPr>
              <a:t>Total intervenido </a:t>
            </a:r>
          </a:p>
          <a:p>
            <a:pPr algn="ctr"/>
            <a:r>
              <a:rPr lang="es-EC" sz="2800" b="1" dirty="0" smtClean="0">
                <a:latin typeface="Cambria" panose="02040503050406030204" pitchFamily="18" charset="0"/>
                <a:ea typeface="Cambria" panose="02040503050406030204" pitchFamily="18" charset="0"/>
              </a:rPr>
              <a:t> </a:t>
            </a:r>
            <a:endParaRPr lang="es-EC" sz="2800" b="1" dirty="0">
              <a:latin typeface="Cambria" panose="02040503050406030204" pitchFamily="18" charset="0"/>
              <a:ea typeface="Cambria" panose="02040503050406030204" pitchFamily="18" charset="0"/>
            </a:endParaRPr>
          </a:p>
        </p:txBody>
      </p:sp>
      <p:sp>
        <p:nvSpPr>
          <p:cNvPr id="4" name="Rectángulo redondeado 3"/>
          <p:cNvSpPr/>
          <p:nvPr/>
        </p:nvSpPr>
        <p:spPr>
          <a:xfrm>
            <a:off x="5222928" y="5462134"/>
            <a:ext cx="1975945" cy="504496"/>
          </a:xfrm>
          <a:prstGeom prst="roundRect">
            <a:avLst/>
          </a:prstGeom>
          <a:ln/>
        </p:spPr>
        <p:style>
          <a:lnRef idx="0">
            <a:schemeClr val="accent2"/>
          </a:lnRef>
          <a:fillRef idx="3">
            <a:schemeClr val="accent2"/>
          </a:fillRef>
          <a:effectRef idx="3">
            <a:schemeClr val="accent2"/>
          </a:effectRef>
          <a:fontRef idx="minor">
            <a:schemeClr val="lt1"/>
          </a:fontRef>
        </p:style>
        <p:txBody>
          <a:bodyPr rtlCol="0" anchor="ctr"/>
          <a:lstStyle/>
          <a:p>
            <a:pPr algn="ctr"/>
            <a:r>
              <a:rPr lang="es-EC" sz="2400" dirty="0" smtClean="0">
                <a:ln w="0"/>
                <a:solidFill>
                  <a:schemeClr val="tx1"/>
                </a:solidFill>
                <a:effectLst>
                  <a:outerShdw blurRad="38100" dist="19050" dir="2700000" algn="tl" rotWithShape="0">
                    <a:schemeClr val="dk1">
                      <a:alpha val="40000"/>
                    </a:schemeClr>
                  </a:outerShdw>
                </a:effectLst>
                <a:latin typeface="Century" panose="02040604050505020304" pitchFamily="18" charset="0"/>
              </a:rPr>
              <a:t>42.49 km</a:t>
            </a:r>
            <a:endParaRPr lang="es-EC" sz="2400" dirty="0">
              <a:ln w="0"/>
              <a:solidFill>
                <a:schemeClr val="tx1"/>
              </a:solidFill>
              <a:effectLst>
                <a:outerShdw blurRad="38100" dist="19050" dir="2700000" algn="tl" rotWithShape="0">
                  <a:schemeClr val="dk1">
                    <a:alpha val="40000"/>
                  </a:schemeClr>
                </a:outerShdw>
              </a:effectLst>
              <a:latin typeface="Century" panose="02040604050505020304" pitchFamily="18" charset="0"/>
            </a:endParaRPr>
          </a:p>
        </p:txBody>
      </p:sp>
      <p:pic>
        <p:nvPicPr>
          <p:cNvPr id="6" name="Imagen 5"/>
          <p:cNvPicPr>
            <a:picLocks noChangeAspect="1"/>
          </p:cNvPicPr>
          <p:nvPr/>
        </p:nvPicPr>
        <p:blipFill rotWithShape="1">
          <a:blip r:embed="rId3" cstate="print">
            <a:extLst>
              <a:ext uri="{28A0092B-C50C-407E-A947-70E740481C1C}">
                <a14:useLocalDpi xmlns:a14="http://schemas.microsoft.com/office/drawing/2010/main" val="0"/>
              </a:ext>
            </a:extLst>
          </a:blip>
          <a:srcRect l="14151" r="12264"/>
          <a:stretch/>
        </p:blipFill>
        <p:spPr>
          <a:xfrm>
            <a:off x="-1" y="1"/>
            <a:ext cx="1702191" cy="1670050"/>
          </a:xfrm>
          <a:prstGeom prst="rect">
            <a:avLst/>
          </a:prstGeom>
        </p:spPr>
      </p:pic>
    </p:spTree>
    <p:extLst>
      <p:ext uri="{BB962C8B-B14F-4D97-AF65-F5344CB8AC3E}">
        <p14:creationId xmlns:p14="http://schemas.microsoft.com/office/powerpoint/2010/main" val="4135853619"/>
      </p:ext>
    </p:extLst>
  </p:cSld>
  <p:clrMapOvr>
    <a:masterClrMapping/>
  </p:clrMapOvr>
  <mc:AlternateContent xmlns:mc="http://schemas.openxmlformats.org/markup-compatibility/2006" xmlns:p14="http://schemas.microsoft.com/office/powerpoint/2010/main">
    <mc:Choice Requires="p14">
      <p:transition p14:dur="250">
        <p14:prism isInverted="1"/>
        <p:sndAc>
          <p:stSnd>
            <p:snd r:embed="rId2" name="wind.wav"/>
          </p:stSnd>
        </p:sndAc>
      </p:transition>
    </mc:Choice>
    <mc:Fallback xmlns="">
      <p:transition>
        <p:fade/>
        <p:sndAc>
          <p:stSnd>
            <p:snd r:embed="rId4" name="wind.wav"/>
          </p:stSnd>
        </p:sndAc>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idx="4294967295"/>
          </p:nvPr>
        </p:nvSpPr>
        <p:spPr>
          <a:xfrm>
            <a:off x="2562353" y="77576"/>
            <a:ext cx="8229600" cy="722313"/>
          </a:xfrm>
        </p:spPr>
        <p:txBody>
          <a:bodyPr>
            <a:normAutofit/>
          </a:bodyPr>
          <a:lstStyle/>
          <a:p>
            <a:pPr algn="ctr"/>
            <a:r>
              <a:rPr lang="es-EC" sz="3600" i="1" dirty="0">
                <a:latin typeface="Cambria" panose="02040503050406030204" pitchFamily="18" charset="0"/>
                <a:ea typeface="Cambria" panose="02040503050406030204" pitchFamily="18" charset="0"/>
              </a:rPr>
              <a:t>INTERVENCIONES EN EL PERIODO 2021</a:t>
            </a:r>
          </a:p>
        </p:txBody>
      </p:sp>
      <p:sp>
        <p:nvSpPr>
          <p:cNvPr id="4" name="Marcador de contenido 3"/>
          <p:cNvSpPr>
            <a:spLocks noGrp="1"/>
          </p:cNvSpPr>
          <p:nvPr>
            <p:ph sz="half" idx="4294967295"/>
          </p:nvPr>
        </p:nvSpPr>
        <p:spPr>
          <a:xfrm>
            <a:off x="10371488" y="5254636"/>
            <a:ext cx="4417937" cy="3154898"/>
          </a:xfrm>
        </p:spPr>
        <p:txBody>
          <a:bodyPr/>
          <a:lstStyle/>
          <a:p>
            <a:pPr marL="0" indent="0">
              <a:buNone/>
            </a:pPr>
            <a:endParaRPr lang="es-MX" dirty="0" smtClean="0"/>
          </a:p>
          <a:p>
            <a:pPr marL="0" indent="0">
              <a:buNone/>
            </a:pPr>
            <a:endParaRPr lang="es-MX" dirty="0"/>
          </a:p>
          <a:p>
            <a:pPr marL="0" indent="0">
              <a:buNone/>
            </a:pPr>
            <a:endParaRPr lang="es-MX" dirty="0" smtClean="0"/>
          </a:p>
          <a:p>
            <a:pPr marL="0" indent="0">
              <a:buNone/>
            </a:pPr>
            <a:endParaRPr lang="es-MX" dirty="0"/>
          </a:p>
          <a:p>
            <a:pPr marL="0" indent="0">
              <a:buNone/>
            </a:pPr>
            <a:endParaRPr lang="es-MX" dirty="0" smtClean="0"/>
          </a:p>
          <a:p>
            <a:pPr marL="0" indent="0">
              <a:buNone/>
            </a:pPr>
            <a:endParaRPr lang="es-EC" dirty="0"/>
          </a:p>
        </p:txBody>
      </p:sp>
      <p:sp>
        <p:nvSpPr>
          <p:cNvPr id="13" name="Título 1"/>
          <p:cNvSpPr txBox="1">
            <a:spLocks/>
          </p:cNvSpPr>
          <p:nvPr/>
        </p:nvSpPr>
        <p:spPr>
          <a:xfrm>
            <a:off x="2060501" y="905655"/>
            <a:ext cx="8229600" cy="722344"/>
          </a:xfrm>
          <a:prstGeom prst="rect">
            <a:avLst/>
          </a:prstGeom>
        </p:spPr>
        <p:txBody>
          <a:bodyPr vert="horz" lIns="0" rIns="0" bIns="0" anchor="b">
            <a:noAutofit/>
          </a:bodyPr>
          <a:lstStyle>
            <a:lvl1pPr algn="l" rtl="0" eaLnBrk="1" latinLnBrk="0" hangingPunct="1">
              <a:spcBef>
                <a:spcPct val="0"/>
              </a:spcBef>
              <a:buNone/>
              <a:defRPr kumimoji="0" sz="5000" b="0" kern="1200">
                <a:ln>
                  <a:noFill/>
                </a:ln>
                <a:solidFill>
                  <a:schemeClr val="tx2"/>
                </a:solidFill>
                <a:effectLst/>
                <a:latin typeface="+mj-lt"/>
                <a:ea typeface="+mj-ea"/>
                <a:cs typeface="+mj-cs"/>
              </a:defRPr>
            </a:lvl1pPr>
          </a:lstStyle>
          <a:p>
            <a:pPr algn="ctr"/>
            <a:r>
              <a:rPr lang="es-EC" sz="3200" dirty="0">
                <a:latin typeface="Cambria" panose="02040503050406030204" pitchFamily="18" charset="0"/>
                <a:ea typeface="Cambria" panose="02040503050406030204" pitchFamily="18" charset="0"/>
              </a:rPr>
              <a:t>PARROQUIA DE SAGEO</a:t>
            </a:r>
          </a:p>
          <a:p>
            <a:pPr algn="ctr"/>
            <a:r>
              <a:rPr lang="es-MX" sz="3200" dirty="0">
                <a:latin typeface="Cambria" panose="02040503050406030204" pitchFamily="18" charset="0"/>
                <a:ea typeface="Cambria" panose="02040503050406030204" pitchFamily="18" charset="0"/>
              </a:rPr>
              <a:t>PRIMERA INTERVENCION</a:t>
            </a:r>
            <a:endParaRPr lang="es-EC" sz="3200" dirty="0">
              <a:latin typeface="Cambria" panose="02040503050406030204" pitchFamily="18" charset="0"/>
              <a:ea typeface="Cambria" panose="02040503050406030204" pitchFamily="18" charset="0"/>
            </a:endParaRPr>
          </a:p>
        </p:txBody>
      </p:sp>
      <p:pic>
        <p:nvPicPr>
          <p:cNvPr id="9" name="Imagen 8"/>
          <p:cNvPicPr>
            <a:picLocks noChangeAspect="1"/>
          </p:cNvPicPr>
          <p:nvPr/>
        </p:nvPicPr>
        <p:blipFill rotWithShape="1">
          <a:blip r:embed="rId2" cstate="print">
            <a:extLst>
              <a:ext uri="{28A0092B-C50C-407E-A947-70E740481C1C}">
                <a14:useLocalDpi xmlns:a14="http://schemas.microsoft.com/office/drawing/2010/main" val="0"/>
              </a:ext>
            </a:extLst>
          </a:blip>
          <a:srcRect l="14151" r="12264"/>
          <a:stretch/>
        </p:blipFill>
        <p:spPr>
          <a:xfrm>
            <a:off x="457343" y="403226"/>
            <a:ext cx="1678217" cy="1165225"/>
          </a:xfrm>
          <a:prstGeom prst="rect">
            <a:avLst/>
          </a:prstGeom>
        </p:spPr>
      </p:pic>
      <p:pic>
        <p:nvPicPr>
          <p:cNvPr id="13316" name="Picture 4" descr="Puede ser una imagen de carretera y árbo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058" y="1845734"/>
            <a:ext cx="4121003" cy="4434816"/>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a:extLst/>
        </p:spPr>
      </p:pic>
      <p:pic>
        <p:nvPicPr>
          <p:cNvPr id="13318" name="Picture 6" descr="Puede ser una imagen de carreter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72613" y="1890171"/>
            <a:ext cx="3771498" cy="4390379"/>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13320" name="Picture 8" descr="Puede ser una imagen de al aire libr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595722" y="1851660"/>
            <a:ext cx="3388758" cy="4467399"/>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Tree>
    <p:extLst>
      <p:ext uri="{BB962C8B-B14F-4D97-AF65-F5344CB8AC3E}">
        <p14:creationId xmlns:p14="http://schemas.microsoft.com/office/powerpoint/2010/main" val="332681075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idx="4294967295"/>
          </p:nvPr>
        </p:nvSpPr>
        <p:spPr>
          <a:xfrm>
            <a:off x="4870412" y="273695"/>
            <a:ext cx="3528000" cy="1143000"/>
          </a:xfrm>
        </p:spPr>
        <p:txBody>
          <a:bodyPr>
            <a:noAutofit/>
          </a:bodyPr>
          <a:lstStyle/>
          <a:p>
            <a:r>
              <a:rPr lang="es-EC" dirty="0" smtClean="0">
                <a:latin typeface="Cambria" panose="02040503050406030204" pitchFamily="18" charset="0"/>
                <a:ea typeface="Cambria" panose="02040503050406030204" pitchFamily="18" charset="0"/>
              </a:rPr>
              <a:t>EXTENSIÓN</a:t>
            </a:r>
            <a:endParaRPr lang="es-EC" dirty="0">
              <a:latin typeface="Cambria" panose="02040503050406030204" pitchFamily="18" charset="0"/>
              <a:ea typeface="Cambria" panose="02040503050406030204" pitchFamily="18" charset="0"/>
            </a:endParaRPr>
          </a:p>
        </p:txBody>
      </p:sp>
      <p:sp>
        <p:nvSpPr>
          <p:cNvPr id="4" name="Marcador de contenido 3"/>
          <p:cNvSpPr>
            <a:spLocks noGrp="1"/>
          </p:cNvSpPr>
          <p:nvPr>
            <p:ph sz="half" idx="4294967295"/>
          </p:nvPr>
        </p:nvSpPr>
        <p:spPr>
          <a:xfrm>
            <a:off x="6101720" y="1916833"/>
            <a:ext cx="3590920" cy="4167756"/>
          </a:xfrm>
          <a:ln w="38100">
            <a:solidFill>
              <a:schemeClr val="tx1"/>
            </a:solidFill>
            <a:prstDash val="solid"/>
          </a:ln>
        </p:spPr>
        <p:txBody>
          <a:bodyPr>
            <a:normAutofit/>
          </a:bodyPr>
          <a:lstStyle/>
          <a:p>
            <a:pPr algn="just"/>
            <a:r>
              <a:rPr lang="es-EC" sz="3200" dirty="0">
                <a:solidFill>
                  <a:schemeClr val="tx1"/>
                </a:solidFill>
                <a:latin typeface="Cambria" panose="02040503050406030204" pitchFamily="18" charset="0"/>
                <a:ea typeface="Cambria" panose="02040503050406030204" pitchFamily="18" charset="0"/>
              </a:rPr>
              <a:t>Se intervino en la parroquia de </a:t>
            </a:r>
            <a:r>
              <a:rPr lang="es-EC" sz="3200" dirty="0" smtClean="0">
                <a:solidFill>
                  <a:schemeClr val="tx1"/>
                </a:solidFill>
                <a:latin typeface="Cambria" panose="02040503050406030204" pitchFamily="18" charset="0"/>
                <a:ea typeface="Cambria" panose="02040503050406030204" pitchFamily="18" charset="0"/>
              </a:rPr>
              <a:t>Sageo </a:t>
            </a:r>
            <a:r>
              <a:rPr lang="es-EC" sz="3200" dirty="0">
                <a:solidFill>
                  <a:schemeClr val="tx1"/>
                </a:solidFill>
                <a:latin typeface="Cambria" panose="02040503050406030204" pitchFamily="18" charset="0"/>
                <a:ea typeface="Cambria" panose="02040503050406030204" pitchFamily="18" charset="0"/>
              </a:rPr>
              <a:t>una longitud de </a:t>
            </a:r>
            <a:r>
              <a:rPr lang="es-EC" sz="3200" b="1" dirty="0" smtClean="0">
                <a:solidFill>
                  <a:schemeClr val="tx1"/>
                </a:solidFill>
                <a:latin typeface="Cambria" panose="02040503050406030204" pitchFamily="18" charset="0"/>
                <a:ea typeface="Cambria" panose="02040503050406030204" pitchFamily="18" charset="0"/>
              </a:rPr>
              <a:t>7.15  Km</a:t>
            </a:r>
            <a:r>
              <a:rPr lang="es-EC" sz="3200" b="1" dirty="0">
                <a:solidFill>
                  <a:schemeClr val="tx1"/>
                </a:solidFill>
                <a:latin typeface="Cambria" panose="02040503050406030204" pitchFamily="18" charset="0"/>
                <a:ea typeface="Cambria" panose="02040503050406030204" pitchFamily="18" charset="0"/>
              </a:rPr>
              <a:t>, </a:t>
            </a:r>
            <a:r>
              <a:rPr lang="es-EC" sz="3200" dirty="0">
                <a:solidFill>
                  <a:schemeClr val="tx1"/>
                </a:solidFill>
                <a:latin typeface="Cambria" panose="02040503050406030204" pitchFamily="18" charset="0"/>
                <a:ea typeface="Cambria" panose="02040503050406030204" pitchFamily="18" charset="0"/>
              </a:rPr>
              <a:t>con el lastrado completo y bacheo en los lugares que lo ameriten</a:t>
            </a:r>
          </a:p>
          <a:p>
            <a:endParaRPr lang="es-EC" dirty="0"/>
          </a:p>
        </p:txBody>
      </p:sp>
      <p:pic>
        <p:nvPicPr>
          <p:cNvPr id="3" name="Imagen 2"/>
          <p:cNvPicPr>
            <a:picLocks noChangeAspect="1"/>
          </p:cNvPicPr>
          <p:nvPr/>
        </p:nvPicPr>
        <p:blipFill>
          <a:blip r:embed="rId2"/>
          <a:stretch>
            <a:fillRect/>
          </a:stretch>
        </p:blipFill>
        <p:spPr>
          <a:xfrm>
            <a:off x="1786597" y="1916833"/>
            <a:ext cx="3528141" cy="354143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5" name="Imagen 4"/>
          <p:cNvPicPr>
            <a:picLocks noChangeAspect="1"/>
          </p:cNvPicPr>
          <p:nvPr/>
        </p:nvPicPr>
        <p:blipFill rotWithShape="1">
          <a:blip r:embed="rId3" cstate="print">
            <a:extLst>
              <a:ext uri="{28A0092B-C50C-407E-A947-70E740481C1C}">
                <a14:useLocalDpi xmlns:a14="http://schemas.microsoft.com/office/drawing/2010/main" val="0"/>
              </a:ext>
            </a:extLst>
          </a:blip>
          <a:srcRect l="14151" r="12264"/>
          <a:stretch/>
        </p:blipFill>
        <p:spPr>
          <a:xfrm>
            <a:off x="457343" y="403226"/>
            <a:ext cx="1678217" cy="1165225"/>
          </a:xfrm>
          <a:prstGeom prst="rect">
            <a:avLst/>
          </a:prstGeom>
        </p:spPr>
      </p:pic>
    </p:spTree>
    <p:extLst>
      <p:ext uri="{BB962C8B-B14F-4D97-AF65-F5344CB8AC3E}">
        <p14:creationId xmlns:p14="http://schemas.microsoft.com/office/powerpoint/2010/main" val="386412644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upo 3"/>
          <p:cNvGrpSpPr/>
          <p:nvPr/>
        </p:nvGrpSpPr>
        <p:grpSpPr>
          <a:xfrm>
            <a:off x="0" y="3964463"/>
            <a:ext cx="3272269" cy="1929522"/>
            <a:chOff x="0" y="2102418"/>
            <a:chExt cx="4680906" cy="2670782"/>
          </a:xfrm>
        </p:grpSpPr>
        <p:sp>
          <p:nvSpPr>
            <p:cNvPr id="5" name="Redondear rectángulo de esquina sencilla 4"/>
            <p:cNvSpPr/>
            <p:nvPr/>
          </p:nvSpPr>
          <p:spPr>
            <a:xfrm rot="10800000">
              <a:off x="0" y="2102418"/>
              <a:ext cx="4680906" cy="2670782"/>
            </a:xfrm>
            <a:prstGeom prst="round1Rect">
              <a:avLst/>
            </a:prstGeom>
            <a:blipFill rotWithShape="0">
              <a:blip r:embed="rId3"/>
              <a:stretch>
                <a:fillRect/>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6" name="Redondear rectángulo de esquina sencilla 4"/>
            <p:cNvSpPr txBox="1"/>
            <p:nvPr/>
          </p:nvSpPr>
          <p:spPr>
            <a:xfrm rot="21600000">
              <a:off x="0" y="2770113"/>
              <a:ext cx="4680906" cy="200308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13360" tIns="213360" rIns="213360" bIns="213360" numCol="1" spcCol="1270" anchor="ctr" anchorCtr="0">
              <a:noAutofit/>
            </a:bodyPr>
            <a:lstStyle/>
            <a:p>
              <a:pPr lvl="0" algn="ctr" defTabSz="1333500">
                <a:lnSpc>
                  <a:spcPct val="90000"/>
                </a:lnSpc>
                <a:spcBef>
                  <a:spcPct val="0"/>
                </a:spcBef>
                <a:spcAft>
                  <a:spcPct val="35000"/>
                </a:spcAft>
              </a:pPr>
              <a:endParaRPr lang="es-ES" sz="3000" kern="1200" dirty="0"/>
            </a:p>
          </p:txBody>
        </p:sp>
      </p:grpSp>
      <p:grpSp>
        <p:nvGrpSpPr>
          <p:cNvPr id="7" name="Grupo 6"/>
          <p:cNvGrpSpPr/>
          <p:nvPr/>
        </p:nvGrpSpPr>
        <p:grpSpPr>
          <a:xfrm>
            <a:off x="3344080" y="3245648"/>
            <a:ext cx="3344114" cy="1924766"/>
            <a:chOff x="4680906" y="0"/>
            <a:chExt cx="4680906" cy="3235580"/>
          </a:xfrm>
        </p:grpSpPr>
        <p:sp>
          <p:nvSpPr>
            <p:cNvPr id="8" name="Redondear rectángulo de esquina sencilla 7"/>
            <p:cNvSpPr/>
            <p:nvPr/>
          </p:nvSpPr>
          <p:spPr>
            <a:xfrm>
              <a:off x="4680906" y="0"/>
              <a:ext cx="4680906" cy="3235580"/>
            </a:xfrm>
            <a:prstGeom prst="round1Rect">
              <a:avLst/>
            </a:prstGeom>
            <a:blipFill rotWithShape="0">
              <a:blip r:embed="rId4"/>
              <a:stretch>
                <a:fillRect/>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9" name="Redondear rectángulo de esquina sencilla 4"/>
            <p:cNvSpPr txBox="1"/>
            <p:nvPr/>
          </p:nvSpPr>
          <p:spPr>
            <a:xfrm>
              <a:off x="4680906" y="0"/>
              <a:ext cx="4680906" cy="242668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13360" tIns="213360" rIns="213360" bIns="213360" numCol="1" spcCol="1270" anchor="ctr" anchorCtr="0">
              <a:noAutofit/>
            </a:bodyPr>
            <a:lstStyle/>
            <a:p>
              <a:pPr lvl="0" algn="ctr" defTabSz="1333500">
                <a:lnSpc>
                  <a:spcPct val="90000"/>
                </a:lnSpc>
                <a:spcBef>
                  <a:spcPct val="0"/>
                </a:spcBef>
                <a:spcAft>
                  <a:spcPct val="35000"/>
                </a:spcAft>
              </a:pPr>
              <a:endParaRPr lang="es-ES" sz="3000" kern="1200"/>
            </a:p>
          </p:txBody>
        </p:sp>
      </p:grpSp>
      <p:grpSp>
        <p:nvGrpSpPr>
          <p:cNvPr id="13" name="Grupo 12"/>
          <p:cNvGrpSpPr/>
          <p:nvPr/>
        </p:nvGrpSpPr>
        <p:grpSpPr>
          <a:xfrm>
            <a:off x="6688194" y="1812123"/>
            <a:ext cx="2847702" cy="2395908"/>
            <a:chOff x="0" y="2305414"/>
            <a:chExt cx="4680906" cy="3560381"/>
          </a:xfrm>
        </p:grpSpPr>
        <p:sp>
          <p:nvSpPr>
            <p:cNvPr id="14" name="Redondear rectángulo de esquina sencilla 13"/>
            <p:cNvSpPr/>
            <p:nvPr/>
          </p:nvSpPr>
          <p:spPr>
            <a:xfrm rot="16200000">
              <a:off x="560262" y="1745152"/>
              <a:ext cx="3560381" cy="4680906"/>
            </a:xfrm>
            <a:prstGeom prst="round1Rect">
              <a:avLst/>
            </a:prstGeom>
            <a:blipFill rotWithShape="0">
              <a:blip r:embed="rId5"/>
              <a:stretch>
                <a:fillRect/>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5" name="Redondear rectángulo de esquina sencilla 4"/>
            <p:cNvSpPr txBox="1"/>
            <p:nvPr/>
          </p:nvSpPr>
          <p:spPr>
            <a:xfrm rot="21600000">
              <a:off x="0" y="2305414"/>
              <a:ext cx="4680906" cy="267028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13360" tIns="213360" rIns="213360" bIns="213360" numCol="1" spcCol="1270" anchor="ctr" anchorCtr="0">
              <a:noAutofit/>
            </a:bodyPr>
            <a:lstStyle/>
            <a:p>
              <a:pPr lvl="0" algn="ctr" defTabSz="1333500">
                <a:lnSpc>
                  <a:spcPct val="90000"/>
                </a:lnSpc>
                <a:spcBef>
                  <a:spcPct val="0"/>
                </a:spcBef>
                <a:spcAft>
                  <a:spcPct val="35000"/>
                </a:spcAft>
              </a:pPr>
              <a:endParaRPr lang="es-ES" sz="3000" kern="1200"/>
            </a:p>
          </p:txBody>
        </p:sp>
      </p:grpSp>
      <p:grpSp>
        <p:nvGrpSpPr>
          <p:cNvPr id="16" name="Grupo 15"/>
          <p:cNvGrpSpPr/>
          <p:nvPr/>
        </p:nvGrpSpPr>
        <p:grpSpPr>
          <a:xfrm>
            <a:off x="9607706" y="210194"/>
            <a:ext cx="2584293" cy="2583284"/>
            <a:chOff x="0" y="2305414"/>
            <a:chExt cx="4680906" cy="3560381"/>
          </a:xfrm>
        </p:grpSpPr>
        <p:sp>
          <p:nvSpPr>
            <p:cNvPr id="17" name="Redondear rectángulo de esquina sencilla 16"/>
            <p:cNvSpPr/>
            <p:nvPr/>
          </p:nvSpPr>
          <p:spPr>
            <a:xfrm rot="16200000">
              <a:off x="560262" y="1745152"/>
              <a:ext cx="3560381" cy="4680906"/>
            </a:xfrm>
            <a:prstGeom prst="round1Rect">
              <a:avLst/>
            </a:prstGeom>
            <a:blipFill rotWithShape="0">
              <a:blip r:embed="rId6"/>
              <a:stretch>
                <a:fillRect/>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8" name="Redondear rectángulo de esquina sencilla 4"/>
            <p:cNvSpPr txBox="1"/>
            <p:nvPr/>
          </p:nvSpPr>
          <p:spPr>
            <a:xfrm rot="21600000">
              <a:off x="0" y="2305414"/>
              <a:ext cx="4680906" cy="267028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13360" tIns="213360" rIns="213360" bIns="213360" numCol="1" spcCol="1270" anchor="ctr" anchorCtr="0">
              <a:noAutofit/>
            </a:bodyPr>
            <a:lstStyle/>
            <a:p>
              <a:pPr lvl="0" algn="ctr" defTabSz="1333500">
                <a:lnSpc>
                  <a:spcPct val="90000"/>
                </a:lnSpc>
                <a:spcBef>
                  <a:spcPct val="0"/>
                </a:spcBef>
                <a:spcAft>
                  <a:spcPct val="35000"/>
                </a:spcAft>
              </a:pPr>
              <a:endParaRPr lang="es-ES" sz="3000" kern="1200" dirty="0"/>
            </a:p>
          </p:txBody>
        </p:sp>
      </p:grpSp>
      <p:pic>
        <p:nvPicPr>
          <p:cNvPr id="19" name="Imagen 18"/>
          <p:cNvPicPr>
            <a:picLocks noChangeAspect="1"/>
          </p:cNvPicPr>
          <p:nvPr/>
        </p:nvPicPr>
        <p:blipFill rotWithShape="1">
          <a:blip r:embed="rId7" cstate="print">
            <a:extLst>
              <a:ext uri="{28A0092B-C50C-407E-A947-70E740481C1C}">
                <a14:useLocalDpi xmlns:a14="http://schemas.microsoft.com/office/drawing/2010/main" val="0"/>
              </a:ext>
            </a:extLst>
          </a:blip>
          <a:srcRect l="14151" r="12264"/>
          <a:stretch/>
        </p:blipFill>
        <p:spPr>
          <a:xfrm>
            <a:off x="-1" y="-39189"/>
            <a:ext cx="3657601" cy="2926080"/>
          </a:xfrm>
          <a:prstGeom prst="rect">
            <a:avLst/>
          </a:prstGeom>
        </p:spPr>
      </p:pic>
      <p:pic>
        <p:nvPicPr>
          <p:cNvPr id="20" name="Imagen 19"/>
          <p:cNvPicPr>
            <a:picLocks noChangeAspect="1"/>
          </p:cNvPicPr>
          <p:nvPr/>
        </p:nvPicPr>
        <p:blipFill rotWithShape="1">
          <a:blip r:embed="rId8" cstate="print">
            <a:extLst>
              <a:ext uri="{28A0092B-C50C-407E-A947-70E740481C1C}">
                <a14:useLocalDpi xmlns:a14="http://schemas.microsoft.com/office/drawing/2010/main" val="0"/>
              </a:ext>
            </a:extLst>
          </a:blip>
          <a:srcRect l="12393" t="9436" r="12120" b="17538"/>
          <a:stretch/>
        </p:blipFill>
        <p:spPr>
          <a:xfrm>
            <a:off x="9300754" y="4323807"/>
            <a:ext cx="2891245" cy="2534194"/>
          </a:xfrm>
          <a:prstGeom prst="rect">
            <a:avLst/>
          </a:prstGeom>
        </p:spPr>
      </p:pic>
    </p:spTree>
    <p:extLst>
      <p:ext uri="{BB962C8B-B14F-4D97-AF65-F5344CB8AC3E}">
        <p14:creationId xmlns:p14="http://schemas.microsoft.com/office/powerpoint/2010/main" val="2228340098"/>
      </p:ext>
    </p:extLst>
  </p:cSld>
  <p:clrMapOvr>
    <a:masterClrMapping/>
  </p:clrMapOvr>
  <mc:AlternateContent xmlns:mc="http://schemas.openxmlformats.org/markup-compatibility/2006" xmlns:p14="http://schemas.microsoft.com/office/powerpoint/2010/main">
    <mc:Choice Requires="p14">
      <p:transition p14:dur="250">
        <p14:prism isInverted="1"/>
        <p:sndAc>
          <p:stSnd>
            <p:snd r:embed="rId2" name="wind.wav"/>
          </p:stSnd>
        </p:sndAc>
      </p:transition>
    </mc:Choice>
    <mc:Fallback xmlns="">
      <p:transition>
        <p:fade/>
        <p:sndAc>
          <p:stSnd>
            <p:snd r:embed="rId9" name="wind.wav"/>
          </p:stSnd>
        </p:sndAc>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idx="4294967295"/>
          </p:nvPr>
        </p:nvSpPr>
        <p:spPr>
          <a:xfrm>
            <a:off x="4021299" y="248368"/>
            <a:ext cx="5852160" cy="1164409"/>
          </a:xfrm>
        </p:spPr>
        <p:txBody>
          <a:bodyPr/>
          <a:lstStyle/>
          <a:p>
            <a:pPr algn="ctr"/>
            <a:r>
              <a:rPr lang="es-EC" dirty="0" smtClean="0">
                <a:latin typeface="Cambria" panose="02040503050406030204" pitchFamily="18" charset="0"/>
                <a:ea typeface="Cambria" panose="02040503050406030204" pitchFamily="18" charset="0"/>
              </a:rPr>
              <a:t>BENEFICIARIOS</a:t>
            </a:r>
            <a:endParaRPr lang="es-EC" dirty="0">
              <a:latin typeface="Cambria" panose="02040503050406030204" pitchFamily="18" charset="0"/>
              <a:ea typeface="Cambria" panose="02040503050406030204" pitchFamily="18" charset="0"/>
            </a:endParaRPr>
          </a:p>
        </p:txBody>
      </p:sp>
      <p:sp>
        <p:nvSpPr>
          <p:cNvPr id="3" name="Marcador de contenido 2"/>
          <p:cNvSpPr>
            <a:spLocks noGrp="1"/>
          </p:cNvSpPr>
          <p:nvPr>
            <p:ph sz="half" idx="4294967295"/>
          </p:nvPr>
        </p:nvSpPr>
        <p:spPr>
          <a:xfrm>
            <a:off x="847442" y="1975484"/>
            <a:ext cx="4596755" cy="4270571"/>
          </a:xfrm>
          <a:ln w="38100">
            <a:solidFill>
              <a:schemeClr val="tx1"/>
            </a:solidFill>
            <a:prstDash val="solid"/>
          </a:ln>
        </p:spPr>
        <p:txBody>
          <a:bodyPr>
            <a:normAutofit lnSpcReduction="10000"/>
          </a:bodyPr>
          <a:lstStyle/>
          <a:p>
            <a:r>
              <a:rPr lang="es-MX" sz="2800" dirty="0" smtClean="0">
                <a:solidFill>
                  <a:schemeClr val="tx1"/>
                </a:solidFill>
                <a:latin typeface="Cambria" panose="02040503050406030204" pitchFamily="18" charset="0"/>
                <a:ea typeface="Cambria" panose="02040503050406030204" pitchFamily="18" charset="0"/>
              </a:rPr>
              <a:t>Comunidades:</a:t>
            </a:r>
            <a:endParaRPr lang="es-EC" sz="2800" dirty="0" smtClean="0">
              <a:solidFill>
                <a:schemeClr val="tx1"/>
              </a:solidFill>
              <a:latin typeface="Cambria" panose="02040503050406030204" pitchFamily="18" charset="0"/>
              <a:ea typeface="Cambria" panose="02040503050406030204" pitchFamily="18" charset="0"/>
            </a:endParaRPr>
          </a:p>
          <a:p>
            <a:r>
              <a:rPr lang="es-EC" sz="2800" dirty="0" smtClean="0">
                <a:solidFill>
                  <a:schemeClr val="tx1"/>
                </a:solidFill>
                <a:latin typeface="Cambria" panose="02040503050406030204" pitchFamily="18" charset="0"/>
                <a:ea typeface="Cambria" panose="02040503050406030204" pitchFamily="18" charset="0"/>
              </a:rPr>
              <a:t>Sageo Centro</a:t>
            </a:r>
          </a:p>
          <a:p>
            <a:r>
              <a:rPr lang="es-EC" sz="2800" dirty="0">
                <a:solidFill>
                  <a:schemeClr val="tx1"/>
                </a:solidFill>
                <a:latin typeface="Cambria" panose="02040503050406030204" pitchFamily="18" charset="0"/>
                <a:ea typeface="Cambria" panose="02040503050406030204" pitchFamily="18" charset="0"/>
              </a:rPr>
              <a:t>Vía Curiaco Alto	</a:t>
            </a:r>
          </a:p>
          <a:p>
            <a:r>
              <a:rPr lang="es-EC" sz="2800" dirty="0">
                <a:solidFill>
                  <a:schemeClr val="tx1"/>
                </a:solidFill>
                <a:latin typeface="Cambria" panose="02040503050406030204" pitchFamily="18" charset="0"/>
                <a:ea typeface="Cambria" panose="02040503050406030204" pitchFamily="18" charset="0"/>
              </a:rPr>
              <a:t>Cruzpamba	</a:t>
            </a:r>
          </a:p>
          <a:p>
            <a:r>
              <a:rPr lang="es-EC" sz="2800" dirty="0">
                <a:solidFill>
                  <a:schemeClr val="tx1"/>
                </a:solidFill>
                <a:latin typeface="Cambria" panose="02040503050406030204" pitchFamily="18" charset="0"/>
                <a:ea typeface="Cambria" panose="02040503050406030204" pitchFamily="18" charset="0"/>
              </a:rPr>
              <a:t>Cruz Verde	</a:t>
            </a:r>
          </a:p>
          <a:p>
            <a:r>
              <a:rPr lang="es-EC" sz="2800" dirty="0">
                <a:solidFill>
                  <a:schemeClr val="tx1"/>
                </a:solidFill>
                <a:latin typeface="Cambria" panose="02040503050406030204" pitchFamily="18" charset="0"/>
                <a:ea typeface="Cambria" panose="02040503050406030204" pitchFamily="18" charset="0"/>
              </a:rPr>
              <a:t>Vía Calchur Alto y Bajo	</a:t>
            </a:r>
          </a:p>
          <a:p>
            <a:r>
              <a:rPr lang="es-EC" sz="2800" dirty="0">
                <a:solidFill>
                  <a:schemeClr val="tx1"/>
                </a:solidFill>
                <a:latin typeface="Cambria" panose="02040503050406030204" pitchFamily="18" charset="0"/>
                <a:ea typeface="Cambria" panose="02040503050406030204" pitchFamily="18" charset="0"/>
              </a:rPr>
              <a:t>Iglesia Cruzpamba	</a:t>
            </a:r>
          </a:p>
          <a:p>
            <a:r>
              <a:rPr lang="es-EC" sz="2800" dirty="0">
                <a:solidFill>
                  <a:schemeClr val="tx1"/>
                </a:solidFill>
                <a:latin typeface="Cambria" panose="02040503050406030204" pitchFamily="18" charset="0"/>
                <a:ea typeface="Cambria" panose="02040503050406030204" pitchFamily="18" charset="0"/>
              </a:rPr>
              <a:t>Vía </a:t>
            </a:r>
            <a:r>
              <a:rPr lang="es-EC" sz="2800" dirty="0" err="1">
                <a:solidFill>
                  <a:schemeClr val="tx1"/>
                </a:solidFill>
                <a:latin typeface="Cambria" panose="02040503050406030204" pitchFamily="18" charset="0"/>
                <a:ea typeface="Cambria" panose="02040503050406030204" pitchFamily="18" charset="0"/>
              </a:rPr>
              <a:t>Mururco</a:t>
            </a:r>
            <a:r>
              <a:rPr lang="es-EC" dirty="0">
                <a:solidFill>
                  <a:schemeClr val="tx1"/>
                </a:solidFill>
              </a:rPr>
              <a:t>	</a:t>
            </a:r>
          </a:p>
          <a:p>
            <a:endParaRPr lang="es-EC" dirty="0"/>
          </a:p>
        </p:txBody>
      </p:sp>
      <p:pic>
        <p:nvPicPr>
          <p:cNvPr id="14338" name="Picture 2" descr="Puede ser una imagen de al aire libr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372663" y="1871003"/>
            <a:ext cx="4079631" cy="416403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5" name="Imagen 4"/>
          <p:cNvPicPr>
            <a:picLocks noChangeAspect="1"/>
          </p:cNvPicPr>
          <p:nvPr/>
        </p:nvPicPr>
        <p:blipFill rotWithShape="1">
          <a:blip r:embed="rId3" cstate="print">
            <a:extLst>
              <a:ext uri="{28A0092B-C50C-407E-A947-70E740481C1C}">
                <a14:useLocalDpi xmlns:a14="http://schemas.microsoft.com/office/drawing/2010/main" val="0"/>
              </a:ext>
            </a:extLst>
          </a:blip>
          <a:srcRect l="14151" r="12264"/>
          <a:stretch/>
        </p:blipFill>
        <p:spPr>
          <a:xfrm>
            <a:off x="457343" y="403226"/>
            <a:ext cx="1678217" cy="1165225"/>
          </a:xfrm>
          <a:prstGeom prst="rect">
            <a:avLst/>
          </a:prstGeom>
        </p:spPr>
      </p:pic>
    </p:spTree>
    <p:extLst>
      <p:ext uri="{BB962C8B-B14F-4D97-AF65-F5344CB8AC3E}">
        <p14:creationId xmlns:p14="http://schemas.microsoft.com/office/powerpoint/2010/main" val="175819414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idx="4294967295"/>
          </p:nvPr>
        </p:nvSpPr>
        <p:spPr>
          <a:xfrm>
            <a:off x="3059722" y="218578"/>
            <a:ext cx="8229600" cy="722313"/>
          </a:xfrm>
        </p:spPr>
        <p:txBody>
          <a:bodyPr>
            <a:normAutofit/>
          </a:bodyPr>
          <a:lstStyle/>
          <a:p>
            <a:pPr algn="ctr"/>
            <a:r>
              <a:rPr lang="es-EC" sz="3600" i="1" dirty="0">
                <a:latin typeface="Cambria" panose="02040503050406030204" pitchFamily="18" charset="0"/>
                <a:ea typeface="Cambria" panose="02040503050406030204" pitchFamily="18" charset="0"/>
              </a:rPr>
              <a:t>INTERVENCIONES EN EL PERIODO 2021</a:t>
            </a:r>
          </a:p>
        </p:txBody>
      </p:sp>
      <p:sp>
        <p:nvSpPr>
          <p:cNvPr id="4" name="Marcador de contenido 3"/>
          <p:cNvSpPr>
            <a:spLocks noGrp="1"/>
          </p:cNvSpPr>
          <p:nvPr>
            <p:ph sz="half" idx="4294967295"/>
          </p:nvPr>
        </p:nvSpPr>
        <p:spPr>
          <a:xfrm>
            <a:off x="1127448" y="1948692"/>
            <a:ext cx="10058400" cy="4023360"/>
          </a:xfrm>
        </p:spPr>
        <p:txBody>
          <a:bodyPr/>
          <a:lstStyle/>
          <a:p>
            <a:pPr marL="0" indent="0">
              <a:buNone/>
            </a:pPr>
            <a:endParaRPr lang="es-MX" dirty="0" smtClean="0"/>
          </a:p>
          <a:p>
            <a:pPr marL="0" indent="0">
              <a:buNone/>
            </a:pPr>
            <a:endParaRPr lang="es-MX" dirty="0"/>
          </a:p>
          <a:p>
            <a:pPr marL="0" indent="0">
              <a:buNone/>
            </a:pPr>
            <a:endParaRPr lang="es-MX" dirty="0" smtClean="0"/>
          </a:p>
          <a:p>
            <a:pPr marL="0" indent="0">
              <a:buNone/>
            </a:pPr>
            <a:endParaRPr lang="es-MX" dirty="0"/>
          </a:p>
          <a:p>
            <a:pPr marL="0" indent="0">
              <a:buNone/>
            </a:pPr>
            <a:endParaRPr lang="es-MX" dirty="0" smtClean="0"/>
          </a:p>
          <a:p>
            <a:pPr marL="0" indent="0">
              <a:buNone/>
            </a:pPr>
            <a:endParaRPr lang="es-EC" dirty="0"/>
          </a:p>
        </p:txBody>
      </p:sp>
      <p:sp>
        <p:nvSpPr>
          <p:cNvPr id="13" name="Título 1"/>
          <p:cNvSpPr txBox="1">
            <a:spLocks/>
          </p:cNvSpPr>
          <p:nvPr/>
        </p:nvSpPr>
        <p:spPr>
          <a:xfrm>
            <a:off x="2135560" y="980728"/>
            <a:ext cx="8229600" cy="722344"/>
          </a:xfrm>
          <a:prstGeom prst="rect">
            <a:avLst/>
          </a:prstGeom>
        </p:spPr>
        <p:txBody>
          <a:bodyPr vert="horz" lIns="0" rIns="0" bIns="0" anchor="b">
            <a:noAutofit/>
          </a:bodyPr>
          <a:lstStyle>
            <a:lvl1pPr algn="l" rtl="0" eaLnBrk="1" latinLnBrk="0" hangingPunct="1">
              <a:spcBef>
                <a:spcPct val="0"/>
              </a:spcBef>
              <a:buNone/>
              <a:defRPr kumimoji="0" sz="5000" b="0" kern="1200">
                <a:ln>
                  <a:noFill/>
                </a:ln>
                <a:solidFill>
                  <a:schemeClr val="tx2"/>
                </a:solidFill>
                <a:effectLst/>
                <a:latin typeface="+mj-lt"/>
                <a:ea typeface="+mj-ea"/>
                <a:cs typeface="+mj-cs"/>
              </a:defRPr>
            </a:lvl1pPr>
          </a:lstStyle>
          <a:p>
            <a:pPr algn="ctr"/>
            <a:r>
              <a:rPr lang="es-EC" sz="2800" dirty="0">
                <a:latin typeface="Cambria" panose="02040503050406030204" pitchFamily="18" charset="0"/>
                <a:ea typeface="Cambria" panose="02040503050406030204" pitchFamily="18" charset="0"/>
              </a:rPr>
              <a:t>PARROQUIA DE SAGEO</a:t>
            </a:r>
          </a:p>
          <a:p>
            <a:pPr algn="ctr"/>
            <a:r>
              <a:rPr lang="es-MX" sz="2800" dirty="0">
                <a:latin typeface="Cambria" panose="02040503050406030204" pitchFamily="18" charset="0"/>
                <a:ea typeface="Cambria" panose="02040503050406030204" pitchFamily="18" charset="0"/>
              </a:rPr>
              <a:t>SEGUNDA </a:t>
            </a:r>
            <a:r>
              <a:rPr lang="es-MX" sz="2800" dirty="0" smtClean="0">
                <a:latin typeface="Cambria" panose="02040503050406030204" pitchFamily="18" charset="0"/>
                <a:ea typeface="Cambria" panose="02040503050406030204" pitchFamily="18" charset="0"/>
              </a:rPr>
              <a:t>INTERVENCIÓN</a:t>
            </a:r>
            <a:endParaRPr lang="es-EC" sz="2800" dirty="0">
              <a:latin typeface="Cambria" panose="02040503050406030204" pitchFamily="18" charset="0"/>
              <a:ea typeface="Cambria" panose="02040503050406030204" pitchFamily="18" charset="0"/>
            </a:endParaRPr>
          </a:p>
        </p:txBody>
      </p:sp>
      <p:pic>
        <p:nvPicPr>
          <p:cNvPr id="11266" name="Picture 2" descr="Puede ser una imagen de al aire libr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7414" y="1782746"/>
            <a:ext cx="3456795" cy="441438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11268" name="Picture 4" descr="Puede ser una imagen de carreter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64157" y="1869018"/>
            <a:ext cx="3926292" cy="4215575"/>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a:extLst/>
        </p:spPr>
      </p:pic>
      <p:pic>
        <p:nvPicPr>
          <p:cNvPr id="11270" name="Picture 6" descr="Puede ser una imagen de al aire libr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270397" y="1869017"/>
            <a:ext cx="3715485" cy="4215576"/>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a:extLst/>
        </p:spPr>
      </p:pic>
      <p:pic>
        <p:nvPicPr>
          <p:cNvPr id="12" name="Imagen 11"/>
          <p:cNvPicPr>
            <a:picLocks noChangeAspect="1"/>
          </p:cNvPicPr>
          <p:nvPr/>
        </p:nvPicPr>
        <p:blipFill rotWithShape="1">
          <a:blip r:embed="rId5" cstate="print">
            <a:extLst>
              <a:ext uri="{28A0092B-C50C-407E-A947-70E740481C1C}">
                <a14:useLocalDpi xmlns:a14="http://schemas.microsoft.com/office/drawing/2010/main" val="0"/>
              </a:ext>
            </a:extLst>
          </a:blip>
          <a:srcRect l="14151" r="12264"/>
          <a:stretch/>
        </p:blipFill>
        <p:spPr>
          <a:xfrm>
            <a:off x="457343" y="403226"/>
            <a:ext cx="1678217" cy="1165225"/>
          </a:xfrm>
          <a:prstGeom prst="rect">
            <a:avLst/>
          </a:prstGeom>
        </p:spPr>
      </p:pic>
    </p:spTree>
    <p:extLst>
      <p:ext uri="{BB962C8B-B14F-4D97-AF65-F5344CB8AC3E}">
        <p14:creationId xmlns:p14="http://schemas.microsoft.com/office/powerpoint/2010/main" val="2227481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idx="4294967295"/>
          </p:nvPr>
        </p:nvSpPr>
        <p:spPr>
          <a:xfrm>
            <a:off x="4023360" y="237372"/>
            <a:ext cx="4670474" cy="1450757"/>
          </a:xfrm>
        </p:spPr>
        <p:txBody>
          <a:bodyPr/>
          <a:lstStyle/>
          <a:p>
            <a:pPr algn="ctr"/>
            <a:r>
              <a:rPr lang="es-EC" dirty="0" smtClean="0">
                <a:latin typeface="Cambria" panose="02040503050406030204" pitchFamily="18" charset="0"/>
                <a:ea typeface="Cambria" panose="02040503050406030204" pitchFamily="18" charset="0"/>
              </a:rPr>
              <a:t>BENEFICIARIOS</a:t>
            </a:r>
            <a:endParaRPr lang="es-EC" dirty="0">
              <a:latin typeface="Cambria" panose="02040503050406030204" pitchFamily="18" charset="0"/>
              <a:ea typeface="Cambria" panose="02040503050406030204" pitchFamily="18" charset="0"/>
            </a:endParaRPr>
          </a:p>
        </p:txBody>
      </p:sp>
      <p:sp>
        <p:nvSpPr>
          <p:cNvPr id="3" name="Marcador de contenido 2"/>
          <p:cNvSpPr>
            <a:spLocks noGrp="1"/>
          </p:cNvSpPr>
          <p:nvPr>
            <p:ph sz="half" idx="4294967295"/>
          </p:nvPr>
        </p:nvSpPr>
        <p:spPr>
          <a:xfrm>
            <a:off x="457343" y="1897894"/>
            <a:ext cx="4691432" cy="3880773"/>
          </a:xfrm>
          <a:ln w="57150">
            <a:solidFill>
              <a:schemeClr val="tx1"/>
            </a:solidFill>
          </a:ln>
        </p:spPr>
        <p:txBody>
          <a:bodyPr>
            <a:normAutofit/>
          </a:bodyPr>
          <a:lstStyle/>
          <a:p>
            <a:r>
              <a:rPr lang="es-MX" sz="3200" dirty="0" smtClean="0">
                <a:solidFill>
                  <a:schemeClr val="tx1"/>
                </a:solidFill>
                <a:latin typeface="Cambria" panose="02040503050406030204" pitchFamily="18" charset="0"/>
                <a:ea typeface="Cambria" panose="02040503050406030204" pitchFamily="18" charset="0"/>
              </a:rPr>
              <a:t>Comunidades :</a:t>
            </a:r>
          </a:p>
          <a:p>
            <a:r>
              <a:rPr lang="es-EC" sz="3200" dirty="0">
                <a:solidFill>
                  <a:schemeClr val="tx1"/>
                </a:solidFill>
                <a:latin typeface="Cambria" panose="02040503050406030204" pitchFamily="18" charset="0"/>
                <a:ea typeface="Cambria" panose="02040503050406030204" pitchFamily="18" charset="0"/>
              </a:rPr>
              <a:t>Vía Cuchincay	</a:t>
            </a:r>
          </a:p>
          <a:p>
            <a:r>
              <a:rPr lang="es-EC" sz="3200" dirty="0">
                <a:solidFill>
                  <a:schemeClr val="tx1"/>
                </a:solidFill>
                <a:latin typeface="Cambria" panose="02040503050406030204" pitchFamily="18" charset="0"/>
                <a:ea typeface="Cambria" panose="02040503050406030204" pitchFamily="18" charset="0"/>
              </a:rPr>
              <a:t>Vía Atar	</a:t>
            </a:r>
          </a:p>
          <a:p>
            <a:r>
              <a:rPr lang="es-EC" sz="3200" dirty="0">
                <a:solidFill>
                  <a:schemeClr val="tx1"/>
                </a:solidFill>
                <a:latin typeface="Cambria" panose="02040503050406030204" pitchFamily="18" charset="0"/>
                <a:ea typeface="Cambria" panose="02040503050406030204" pitchFamily="18" charset="0"/>
              </a:rPr>
              <a:t>Vía Comuna	</a:t>
            </a:r>
          </a:p>
          <a:p>
            <a:r>
              <a:rPr lang="es-EC" sz="3200" dirty="0">
                <a:solidFill>
                  <a:schemeClr val="tx1"/>
                </a:solidFill>
                <a:latin typeface="Cambria" panose="02040503050406030204" pitchFamily="18" charset="0"/>
                <a:ea typeface="Cambria" panose="02040503050406030204" pitchFamily="18" charset="0"/>
              </a:rPr>
              <a:t>Vía Línea Férrea	</a:t>
            </a:r>
          </a:p>
          <a:p>
            <a:r>
              <a:rPr lang="es-EC" sz="3200" dirty="0">
                <a:solidFill>
                  <a:schemeClr val="tx1"/>
                </a:solidFill>
                <a:latin typeface="Cambria" panose="02040503050406030204" pitchFamily="18" charset="0"/>
                <a:ea typeface="Cambria" panose="02040503050406030204" pitchFamily="18" charset="0"/>
              </a:rPr>
              <a:t>Vía Cruz Verde</a:t>
            </a:r>
            <a:r>
              <a:rPr lang="es-EC" dirty="0"/>
              <a:t>	</a:t>
            </a:r>
          </a:p>
          <a:p>
            <a:pPr marL="0" indent="0">
              <a:buNone/>
            </a:pPr>
            <a:endParaRPr lang="es-EC" dirty="0"/>
          </a:p>
        </p:txBody>
      </p:sp>
      <p:pic>
        <p:nvPicPr>
          <p:cNvPr id="4" name="Imagen 3"/>
          <p:cNvPicPr>
            <a:picLocks noChangeAspect="1"/>
          </p:cNvPicPr>
          <p:nvPr/>
        </p:nvPicPr>
        <p:blipFill rotWithShape="1">
          <a:blip r:embed="rId2" cstate="print">
            <a:extLst>
              <a:ext uri="{28A0092B-C50C-407E-A947-70E740481C1C}">
                <a14:useLocalDpi xmlns:a14="http://schemas.microsoft.com/office/drawing/2010/main" val="0"/>
              </a:ext>
            </a:extLst>
          </a:blip>
          <a:srcRect l="14151" r="12264"/>
          <a:stretch/>
        </p:blipFill>
        <p:spPr>
          <a:xfrm>
            <a:off x="457343" y="403226"/>
            <a:ext cx="1678217" cy="1165225"/>
          </a:xfrm>
          <a:prstGeom prst="rect">
            <a:avLst/>
          </a:prstGeom>
        </p:spPr>
      </p:pic>
      <p:pic>
        <p:nvPicPr>
          <p:cNvPr id="12290" name="Picture 2" descr="Puede ser una imagen de de pie, árbol y al aire libr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39257" y="1897894"/>
            <a:ext cx="3952190" cy="4207483"/>
          </a:xfrm>
          <a:prstGeom prst="roundRect">
            <a:avLst>
              <a:gd name="adj" fmla="val 11111"/>
            </a:avLst>
          </a:prstGeom>
          <a:ln w="190500" cap="rnd">
            <a:solidFill>
              <a:srgbClr val="C8C6BD"/>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0527349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idx="4294967295"/>
          </p:nvPr>
        </p:nvSpPr>
        <p:spPr>
          <a:xfrm>
            <a:off x="3755740" y="304557"/>
            <a:ext cx="3695702" cy="1143000"/>
          </a:xfrm>
        </p:spPr>
        <p:txBody>
          <a:bodyPr/>
          <a:lstStyle/>
          <a:p>
            <a:r>
              <a:rPr lang="es-EC" dirty="0" smtClean="0">
                <a:latin typeface="Cambria" panose="02040503050406030204" pitchFamily="18" charset="0"/>
                <a:ea typeface="Cambria" panose="02040503050406030204" pitchFamily="18" charset="0"/>
              </a:rPr>
              <a:t>EXTENSIÓN</a:t>
            </a:r>
            <a:endParaRPr lang="es-EC" dirty="0">
              <a:latin typeface="Cambria" panose="02040503050406030204" pitchFamily="18" charset="0"/>
              <a:ea typeface="Cambria" panose="02040503050406030204" pitchFamily="18" charset="0"/>
            </a:endParaRPr>
          </a:p>
        </p:txBody>
      </p:sp>
      <p:sp>
        <p:nvSpPr>
          <p:cNvPr id="4" name="Marcador de contenido 3"/>
          <p:cNvSpPr>
            <a:spLocks noGrp="1"/>
          </p:cNvSpPr>
          <p:nvPr>
            <p:ph sz="half" idx="4294967295"/>
          </p:nvPr>
        </p:nvSpPr>
        <p:spPr>
          <a:xfrm>
            <a:off x="6819171" y="1878007"/>
            <a:ext cx="3548717" cy="4011629"/>
          </a:xfrm>
          <a:ln w="57150">
            <a:solidFill>
              <a:schemeClr val="tx1"/>
            </a:solidFill>
          </a:ln>
        </p:spPr>
        <p:txBody>
          <a:bodyPr>
            <a:normAutofit/>
          </a:bodyPr>
          <a:lstStyle/>
          <a:p>
            <a:pPr algn="just"/>
            <a:r>
              <a:rPr lang="es-EC" sz="3200" dirty="0">
                <a:solidFill>
                  <a:schemeClr val="tx1"/>
                </a:solidFill>
                <a:latin typeface="Cambria" panose="02040503050406030204" pitchFamily="18" charset="0"/>
                <a:ea typeface="Cambria" panose="02040503050406030204" pitchFamily="18" charset="0"/>
              </a:rPr>
              <a:t>Se intervino en la parroquia de </a:t>
            </a:r>
            <a:r>
              <a:rPr lang="es-EC" sz="3200" dirty="0" smtClean="0">
                <a:solidFill>
                  <a:schemeClr val="tx1"/>
                </a:solidFill>
                <a:latin typeface="Cambria" panose="02040503050406030204" pitchFamily="18" charset="0"/>
                <a:ea typeface="Cambria" panose="02040503050406030204" pitchFamily="18" charset="0"/>
              </a:rPr>
              <a:t>Sageo </a:t>
            </a:r>
            <a:r>
              <a:rPr lang="es-EC" sz="3200" dirty="0">
                <a:solidFill>
                  <a:schemeClr val="tx1"/>
                </a:solidFill>
                <a:latin typeface="Cambria" panose="02040503050406030204" pitchFamily="18" charset="0"/>
                <a:ea typeface="Cambria" panose="02040503050406030204" pitchFamily="18" charset="0"/>
              </a:rPr>
              <a:t>una longitud </a:t>
            </a:r>
            <a:r>
              <a:rPr lang="es-EC" sz="3200" dirty="0" smtClean="0">
                <a:solidFill>
                  <a:schemeClr val="tx1"/>
                </a:solidFill>
                <a:latin typeface="Cambria" panose="02040503050406030204" pitchFamily="18" charset="0"/>
                <a:ea typeface="Cambria" panose="02040503050406030204" pitchFamily="18" charset="0"/>
              </a:rPr>
              <a:t>de </a:t>
            </a:r>
            <a:r>
              <a:rPr lang="es-EC" sz="3200" b="1" dirty="0" smtClean="0">
                <a:solidFill>
                  <a:schemeClr val="tx1"/>
                </a:solidFill>
                <a:latin typeface="Cambria" panose="02040503050406030204" pitchFamily="18" charset="0"/>
                <a:ea typeface="Cambria" panose="02040503050406030204" pitchFamily="18" charset="0"/>
              </a:rPr>
              <a:t>11.18  Km</a:t>
            </a:r>
            <a:r>
              <a:rPr lang="es-EC" sz="3200" dirty="0">
                <a:solidFill>
                  <a:schemeClr val="tx1"/>
                </a:solidFill>
                <a:latin typeface="Cambria" panose="02040503050406030204" pitchFamily="18" charset="0"/>
                <a:ea typeface="Cambria" panose="02040503050406030204" pitchFamily="18" charset="0"/>
              </a:rPr>
              <a:t>, con el lastrado completo y bacheo en los lugares que lo ameriten</a:t>
            </a:r>
          </a:p>
          <a:p>
            <a:endParaRPr lang="es-EC" dirty="0"/>
          </a:p>
        </p:txBody>
      </p:sp>
      <p:pic>
        <p:nvPicPr>
          <p:cNvPr id="5" name="Imagen 4"/>
          <p:cNvPicPr>
            <a:picLocks noChangeAspect="1"/>
          </p:cNvPicPr>
          <p:nvPr/>
        </p:nvPicPr>
        <p:blipFill>
          <a:blip r:embed="rId2"/>
          <a:stretch>
            <a:fillRect/>
          </a:stretch>
        </p:blipFill>
        <p:spPr>
          <a:xfrm>
            <a:off x="1036647" y="1878007"/>
            <a:ext cx="3633827" cy="401162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6" name="Imagen 5"/>
          <p:cNvPicPr>
            <a:picLocks noChangeAspect="1"/>
          </p:cNvPicPr>
          <p:nvPr/>
        </p:nvPicPr>
        <p:blipFill rotWithShape="1">
          <a:blip r:embed="rId3" cstate="print">
            <a:extLst>
              <a:ext uri="{28A0092B-C50C-407E-A947-70E740481C1C}">
                <a14:useLocalDpi xmlns:a14="http://schemas.microsoft.com/office/drawing/2010/main" val="0"/>
              </a:ext>
            </a:extLst>
          </a:blip>
          <a:srcRect l="14151" r="12264"/>
          <a:stretch/>
        </p:blipFill>
        <p:spPr>
          <a:xfrm>
            <a:off x="344801" y="282332"/>
            <a:ext cx="1678217" cy="1165225"/>
          </a:xfrm>
          <a:prstGeom prst="rect">
            <a:avLst/>
          </a:prstGeom>
        </p:spPr>
      </p:pic>
    </p:spTree>
    <p:extLst>
      <p:ext uri="{BB962C8B-B14F-4D97-AF65-F5344CB8AC3E}">
        <p14:creationId xmlns:p14="http://schemas.microsoft.com/office/powerpoint/2010/main" val="143366905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174078" y="524643"/>
            <a:ext cx="8596668" cy="1320800"/>
          </a:xfrm>
        </p:spPr>
        <p:txBody>
          <a:bodyPr>
            <a:normAutofit/>
          </a:bodyPr>
          <a:lstStyle/>
          <a:p>
            <a:pPr algn="ctr"/>
            <a:r>
              <a:rPr lang="es-EC" sz="4400" b="1" i="1" dirty="0" smtClean="0">
                <a:solidFill>
                  <a:schemeClr val="accent2">
                    <a:lumMod val="50000"/>
                  </a:schemeClr>
                </a:solidFill>
                <a:latin typeface="Cambria" panose="02040503050406030204" pitchFamily="18" charset="0"/>
                <a:ea typeface="Cambria" panose="02040503050406030204" pitchFamily="18" charset="0"/>
              </a:rPr>
              <a:t>PARROQUIA SAN FRANCISCO DE SAGEO</a:t>
            </a:r>
            <a:endParaRPr lang="es-EC" sz="4400" dirty="0">
              <a:solidFill>
                <a:schemeClr val="accent2">
                  <a:lumMod val="50000"/>
                </a:schemeClr>
              </a:solidFill>
              <a:latin typeface="Cambria" panose="02040503050406030204" pitchFamily="18" charset="0"/>
              <a:ea typeface="Cambria" panose="02040503050406030204" pitchFamily="18" charset="0"/>
            </a:endParaRPr>
          </a:p>
        </p:txBody>
      </p:sp>
      <p:sp>
        <p:nvSpPr>
          <p:cNvPr id="3" name="Rectángulo redondeado 2"/>
          <p:cNvSpPr/>
          <p:nvPr/>
        </p:nvSpPr>
        <p:spPr>
          <a:xfrm>
            <a:off x="2427296" y="1845443"/>
            <a:ext cx="7641020" cy="4329359"/>
          </a:xfrm>
          <a:prstGeom prst="roundRect">
            <a:avLst/>
          </a:prstGeom>
          <a:ln w="76200" cmpd="tri">
            <a:solidFill>
              <a:schemeClr val="accent1">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s-EC" sz="2800" b="1" dirty="0" smtClean="0">
                <a:latin typeface="Cambria" panose="02040503050406030204" pitchFamily="18" charset="0"/>
                <a:ea typeface="Cambria" panose="02040503050406030204" pitchFamily="18" charset="0"/>
              </a:rPr>
              <a:t>Fechas de intervención </a:t>
            </a:r>
          </a:p>
          <a:p>
            <a:pPr algn="ctr"/>
            <a:endParaRPr lang="es-EC" sz="2800" dirty="0" smtClean="0">
              <a:latin typeface="Cambria" panose="02040503050406030204" pitchFamily="18" charset="0"/>
              <a:ea typeface="Cambria" panose="02040503050406030204" pitchFamily="18" charset="0"/>
            </a:endParaRPr>
          </a:p>
          <a:p>
            <a:pPr algn="just"/>
            <a:r>
              <a:rPr lang="es-EC" sz="2800" b="1" dirty="0" smtClean="0">
                <a:latin typeface="Cambria" panose="02040503050406030204" pitchFamily="18" charset="0"/>
                <a:ea typeface="Cambria" panose="02040503050406030204" pitchFamily="18" charset="0"/>
              </a:rPr>
              <a:t>Primera intervención: </a:t>
            </a:r>
            <a:r>
              <a:rPr lang="es-EC" sz="2800" dirty="0" smtClean="0">
                <a:latin typeface="Cambria" panose="02040503050406030204" pitchFamily="18" charset="0"/>
                <a:ea typeface="Cambria" panose="02040503050406030204" pitchFamily="18" charset="0"/>
              </a:rPr>
              <a:t>01 de junio al 09 de julio de 2021.</a:t>
            </a:r>
          </a:p>
          <a:p>
            <a:pPr algn="just"/>
            <a:r>
              <a:rPr lang="es-EC" sz="2800" b="1" dirty="0" smtClean="0">
                <a:latin typeface="Cambria" panose="02040503050406030204" pitchFamily="18" charset="0"/>
                <a:ea typeface="Cambria" panose="02040503050406030204" pitchFamily="18" charset="0"/>
              </a:rPr>
              <a:t>Segunda Intervención: </a:t>
            </a:r>
            <a:r>
              <a:rPr lang="es-EC" sz="2800" dirty="0" smtClean="0">
                <a:latin typeface="Cambria" panose="02040503050406030204" pitchFamily="18" charset="0"/>
                <a:ea typeface="Cambria" panose="02040503050406030204" pitchFamily="18" charset="0"/>
              </a:rPr>
              <a:t>28 de julio al 31 de agosto de 2021</a:t>
            </a:r>
          </a:p>
          <a:p>
            <a:pPr algn="ctr"/>
            <a:endParaRPr lang="es-EC" sz="2800" dirty="0" smtClean="0">
              <a:latin typeface="Cambria" panose="02040503050406030204" pitchFamily="18" charset="0"/>
              <a:ea typeface="Cambria" panose="02040503050406030204" pitchFamily="18" charset="0"/>
            </a:endParaRPr>
          </a:p>
          <a:p>
            <a:pPr algn="ctr"/>
            <a:r>
              <a:rPr lang="es-EC" sz="2800" b="1" dirty="0" smtClean="0">
                <a:latin typeface="Cambria" panose="02040503050406030204" pitchFamily="18" charset="0"/>
                <a:ea typeface="Cambria" panose="02040503050406030204" pitchFamily="18" charset="0"/>
              </a:rPr>
              <a:t>Total Intervenido</a:t>
            </a:r>
          </a:p>
          <a:p>
            <a:pPr algn="ctr"/>
            <a:r>
              <a:rPr lang="es-EC" sz="2400" dirty="0" smtClean="0"/>
              <a:t> </a:t>
            </a:r>
            <a:endParaRPr lang="es-EC" sz="2400" dirty="0"/>
          </a:p>
        </p:txBody>
      </p:sp>
      <p:sp>
        <p:nvSpPr>
          <p:cNvPr id="4" name="Rectángulo redondeado 3"/>
          <p:cNvSpPr/>
          <p:nvPr/>
        </p:nvSpPr>
        <p:spPr>
          <a:xfrm>
            <a:off x="5135294" y="5557228"/>
            <a:ext cx="1975945" cy="504496"/>
          </a:xfrm>
          <a:prstGeom prst="roundRect">
            <a:avLst/>
          </a:prstGeom>
          <a:ln/>
        </p:spPr>
        <p:style>
          <a:lnRef idx="0">
            <a:schemeClr val="accent2"/>
          </a:lnRef>
          <a:fillRef idx="3">
            <a:schemeClr val="accent2"/>
          </a:fillRef>
          <a:effectRef idx="3">
            <a:schemeClr val="accent2"/>
          </a:effectRef>
          <a:fontRef idx="minor">
            <a:schemeClr val="lt1"/>
          </a:fontRef>
        </p:style>
        <p:txBody>
          <a:bodyPr rtlCol="0" anchor="ctr"/>
          <a:lstStyle/>
          <a:p>
            <a:pPr algn="ctr"/>
            <a:r>
              <a:rPr lang="es-EC" sz="2000" dirty="0" smtClean="0">
                <a:ln w="0"/>
                <a:solidFill>
                  <a:schemeClr val="tx1"/>
                </a:solidFill>
                <a:effectLst>
                  <a:outerShdw blurRad="38100" dist="19050" dir="2700000" algn="tl" rotWithShape="0">
                    <a:schemeClr val="dk1">
                      <a:alpha val="40000"/>
                    </a:schemeClr>
                  </a:outerShdw>
                </a:effectLst>
                <a:latin typeface="Century" panose="02040604050505020304" pitchFamily="18" charset="0"/>
              </a:rPr>
              <a:t>18.33 km</a:t>
            </a:r>
            <a:endParaRPr lang="es-EC" sz="2400" b="1" dirty="0">
              <a:ln w="0"/>
              <a:solidFill>
                <a:schemeClr val="accent2">
                  <a:lumMod val="50000"/>
                </a:schemeClr>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endParaRPr>
          </a:p>
        </p:txBody>
      </p:sp>
      <p:pic>
        <p:nvPicPr>
          <p:cNvPr id="5" name="Imagen 4"/>
          <p:cNvPicPr>
            <a:picLocks noChangeAspect="1"/>
          </p:cNvPicPr>
          <p:nvPr/>
        </p:nvPicPr>
        <p:blipFill rotWithShape="1">
          <a:blip r:embed="rId3" cstate="print">
            <a:extLst>
              <a:ext uri="{28A0092B-C50C-407E-A947-70E740481C1C}">
                <a14:useLocalDpi xmlns:a14="http://schemas.microsoft.com/office/drawing/2010/main" val="0"/>
              </a:ext>
            </a:extLst>
          </a:blip>
          <a:srcRect l="14151" r="12264"/>
          <a:stretch/>
        </p:blipFill>
        <p:spPr>
          <a:xfrm>
            <a:off x="154745" y="0"/>
            <a:ext cx="1477108" cy="1659988"/>
          </a:xfrm>
          <a:prstGeom prst="rect">
            <a:avLst/>
          </a:prstGeom>
        </p:spPr>
      </p:pic>
    </p:spTree>
    <p:extLst>
      <p:ext uri="{BB962C8B-B14F-4D97-AF65-F5344CB8AC3E}">
        <p14:creationId xmlns:p14="http://schemas.microsoft.com/office/powerpoint/2010/main" val="3892282208"/>
      </p:ext>
    </p:extLst>
  </p:cSld>
  <p:clrMapOvr>
    <a:masterClrMapping/>
  </p:clrMapOvr>
  <mc:AlternateContent xmlns:mc="http://schemas.openxmlformats.org/markup-compatibility/2006" xmlns:p14="http://schemas.microsoft.com/office/powerpoint/2010/main">
    <mc:Choice Requires="p14">
      <p:transition p14:dur="250">
        <p14:prism isInverted="1"/>
        <p:sndAc>
          <p:stSnd>
            <p:snd r:embed="rId2" name="wind.wav"/>
          </p:stSnd>
        </p:sndAc>
      </p:transition>
    </mc:Choice>
    <mc:Fallback xmlns="">
      <p:transition>
        <p:fade/>
        <p:sndAc>
          <p:stSnd>
            <p:snd r:embed="rId4" name="wind.wav"/>
          </p:stSnd>
        </p:sndAc>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idx="4294967295"/>
          </p:nvPr>
        </p:nvSpPr>
        <p:spPr>
          <a:xfrm>
            <a:off x="1097280" y="112543"/>
            <a:ext cx="10058400" cy="1624818"/>
          </a:xfrm>
        </p:spPr>
        <p:txBody>
          <a:bodyPr>
            <a:noAutofit/>
          </a:bodyPr>
          <a:lstStyle/>
          <a:p>
            <a:pPr algn="ctr"/>
            <a:r>
              <a:rPr lang="es-EC" sz="3600" dirty="0"/>
              <a:t> </a:t>
            </a:r>
            <a:r>
              <a:rPr lang="es-EC" sz="4000" dirty="0">
                <a:latin typeface="Cambria" panose="02040503050406030204" pitchFamily="18" charset="0"/>
                <a:ea typeface="Cambria" panose="02040503050406030204" pitchFamily="18" charset="0"/>
              </a:rPr>
              <a:t>INTERVENCION EN LA PARROQUIA TURUPAMBA PERIODO 2021</a:t>
            </a:r>
            <a:br>
              <a:rPr lang="es-EC" sz="4000" dirty="0">
                <a:latin typeface="Cambria" panose="02040503050406030204" pitchFamily="18" charset="0"/>
                <a:ea typeface="Cambria" panose="02040503050406030204" pitchFamily="18" charset="0"/>
              </a:rPr>
            </a:br>
            <a:r>
              <a:rPr lang="es-EC" sz="4000" dirty="0">
                <a:latin typeface="Cambria" panose="02040503050406030204" pitchFamily="18" charset="0"/>
                <a:ea typeface="Cambria" panose="02040503050406030204" pitchFamily="18" charset="0"/>
              </a:rPr>
              <a:t>PRIMERA </a:t>
            </a:r>
            <a:r>
              <a:rPr lang="es-EC" sz="4000" dirty="0" smtClean="0">
                <a:latin typeface="Cambria" panose="02040503050406030204" pitchFamily="18" charset="0"/>
                <a:ea typeface="Cambria" panose="02040503050406030204" pitchFamily="18" charset="0"/>
              </a:rPr>
              <a:t>INTERVENCIÓN</a:t>
            </a:r>
            <a:endParaRPr lang="es-EC" sz="4000" dirty="0">
              <a:latin typeface="Cambria" panose="02040503050406030204" pitchFamily="18" charset="0"/>
              <a:ea typeface="Cambria" panose="02040503050406030204" pitchFamily="18" charset="0"/>
            </a:endParaRPr>
          </a:p>
        </p:txBody>
      </p:sp>
      <p:pic>
        <p:nvPicPr>
          <p:cNvPr id="7" name="Imagen 6"/>
          <p:cNvPicPr>
            <a:picLocks noChangeAspect="1"/>
          </p:cNvPicPr>
          <p:nvPr/>
        </p:nvPicPr>
        <p:blipFill rotWithShape="1">
          <a:blip r:embed="rId2" cstate="print">
            <a:extLst>
              <a:ext uri="{28A0092B-C50C-407E-A947-70E740481C1C}">
                <a14:useLocalDpi xmlns:a14="http://schemas.microsoft.com/office/drawing/2010/main" val="0"/>
              </a:ext>
            </a:extLst>
          </a:blip>
          <a:srcRect l="14151" r="12264"/>
          <a:stretch/>
        </p:blipFill>
        <p:spPr>
          <a:xfrm>
            <a:off x="190017" y="311884"/>
            <a:ext cx="1678217" cy="1165225"/>
          </a:xfrm>
          <a:prstGeom prst="rect">
            <a:avLst/>
          </a:prstGeom>
        </p:spPr>
      </p:pic>
      <p:pic>
        <p:nvPicPr>
          <p:cNvPr id="8" name="Imagen 7"/>
          <p:cNvPicPr/>
          <p:nvPr/>
        </p:nvPicPr>
        <p:blipFill rotWithShape="1">
          <a:blip r:embed="rId3"/>
          <a:srcRect t="20923" r="27944" b="17912"/>
          <a:stretch/>
        </p:blipFill>
        <p:spPr>
          <a:xfrm>
            <a:off x="190017" y="1936702"/>
            <a:ext cx="3891085" cy="4337489"/>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6" name="Imagen 5"/>
          <p:cNvPicPr>
            <a:picLocks noChangeAspect="1"/>
          </p:cNvPicPr>
          <p:nvPr/>
        </p:nvPicPr>
        <p:blipFill rotWithShape="1">
          <a:blip r:embed="rId4"/>
          <a:srcRect t="17243" r="28194" b="13259"/>
          <a:stretch/>
        </p:blipFill>
        <p:spPr>
          <a:xfrm>
            <a:off x="8077078" y="1997612"/>
            <a:ext cx="3894527" cy="4276578"/>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9" name="Imagen 8"/>
          <p:cNvPicPr>
            <a:picLocks noChangeAspect="1"/>
          </p:cNvPicPr>
          <p:nvPr/>
        </p:nvPicPr>
        <p:blipFill rotWithShape="1">
          <a:blip r:embed="rId5"/>
          <a:srcRect l="2353" t="16526" r="29107" b="30843"/>
          <a:stretch/>
        </p:blipFill>
        <p:spPr>
          <a:xfrm>
            <a:off x="4248443" y="1997611"/>
            <a:ext cx="3646621" cy="4276579"/>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132136218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idx="4294967295"/>
          </p:nvPr>
        </p:nvSpPr>
        <p:spPr>
          <a:xfrm>
            <a:off x="3770142" y="0"/>
            <a:ext cx="5486400" cy="1450757"/>
          </a:xfrm>
        </p:spPr>
        <p:txBody>
          <a:bodyPr>
            <a:normAutofit/>
          </a:bodyPr>
          <a:lstStyle/>
          <a:p>
            <a:r>
              <a:rPr lang="es-EC" sz="5400" dirty="0" smtClean="0">
                <a:latin typeface="Cambria" panose="02040503050406030204" pitchFamily="18" charset="0"/>
                <a:ea typeface="Cambria" panose="02040503050406030204" pitchFamily="18" charset="0"/>
              </a:rPr>
              <a:t>BENEFICIARIOS</a:t>
            </a:r>
            <a:endParaRPr lang="es-EC" sz="5400" dirty="0">
              <a:latin typeface="Cambria" panose="02040503050406030204" pitchFamily="18" charset="0"/>
              <a:ea typeface="Cambria" panose="02040503050406030204" pitchFamily="18" charset="0"/>
            </a:endParaRPr>
          </a:p>
        </p:txBody>
      </p:sp>
      <p:sp>
        <p:nvSpPr>
          <p:cNvPr id="3" name="Marcador de contenido 2"/>
          <p:cNvSpPr>
            <a:spLocks noGrp="1"/>
          </p:cNvSpPr>
          <p:nvPr>
            <p:ph sz="half" idx="4294967295"/>
          </p:nvPr>
        </p:nvSpPr>
        <p:spPr>
          <a:xfrm>
            <a:off x="689318" y="1845734"/>
            <a:ext cx="4656406" cy="4301848"/>
          </a:xfrm>
          <a:ln w="57150">
            <a:solidFill>
              <a:schemeClr val="tx1"/>
            </a:solidFill>
          </a:ln>
        </p:spPr>
        <p:txBody>
          <a:bodyPr>
            <a:noAutofit/>
          </a:bodyPr>
          <a:lstStyle/>
          <a:p>
            <a:r>
              <a:rPr lang="es-MX" sz="2800" dirty="0" smtClean="0">
                <a:latin typeface="Cambria" panose="02040503050406030204" pitchFamily="18" charset="0"/>
                <a:ea typeface="Cambria" panose="02040503050406030204" pitchFamily="18" charset="0"/>
              </a:rPr>
              <a:t>COMUNIDADES</a:t>
            </a:r>
          </a:p>
          <a:p>
            <a:r>
              <a:rPr lang="es-EC" sz="2800" dirty="0">
                <a:latin typeface="Cambria" panose="02040503050406030204" pitchFamily="18" charset="0"/>
                <a:ea typeface="Cambria" panose="02040503050406030204" pitchFamily="18" charset="0"/>
              </a:rPr>
              <a:t>Tramo de la vía Turupamba	</a:t>
            </a:r>
          </a:p>
          <a:p>
            <a:r>
              <a:rPr lang="es-EC" sz="2800" dirty="0">
                <a:latin typeface="Cambria" panose="02040503050406030204" pitchFamily="18" charset="0"/>
                <a:ea typeface="Cambria" panose="02040503050406030204" pitchFamily="18" charset="0"/>
              </a:rPr>
              <a:t>Vía Cristo Rey	</a:t>
            </a:r>
          </a:p>
          <a:p>
            <a:r>
              <a:rPr lang="es-EC" sz="2800" dirty="0">
                <a:latin typeface="Cambria" panose="02040503050406030204" pitchFamily="18" charset="0"/>
                <a:ea typeface="Cambria" panose="02040503050406030204" pitchFamily="18" charset="0"/>
              </a:rPr>
              <a:t>Vía Yanacocha	</a:t>
            </a:r>
          </a:p>
          <a:p>
            <a:r>
              <a:rPr lang="es-EC" sz="2800" dirty="0">
                <a:latin typeface="Cambria" panose="02040503050406030204" pitchFamily="18" charset="0"/>
                <a:ea typeface="Cambria" panose="02040503050406030204" pitchFamily="18" charset="0"/>
              </a:rPr>
              <a:t>Vía Jabaspamba	</a:t>
            </a:r>
          </a:p>
          <a:p>
            <a:r>
              <a:rPr lang="es-EC" sz="2800" dirty="0">
                <a:latin typeface="Cambria" panose="02040503050406030204" pitchFamily="18" charset="0"/>
                <a:ea typeface="Cambria" panose="02040503050406030204" pitchFamily="18" charset="0"/>
              </a:rPr>
              <a:t>Vía La Vaquería	</a:t>
            </a:r>
          </a:p>
          <a:p>
            <a:r>
              <a:rPr lang="es-EC" sz="2800" dirty="0">
                <a:latin typeface="Cambria" panose="02040503050406030204" pitchFamily="18" charset="0"/>
                <a:ea typeface="Cambria" panose="02040503050406030204" pitchFamily="18" charset="0"/>
              </a:rPr>
              <a:t>Vía San Luis	</a:t>
            </a:r>
          </a:p>
          <a:p>
            <a:r>
              <a:rPr lang="es-EC" sz="2800" dirty="0">
                <a:latin typeface="Cambria" panose="02040503050406030204" pitchFamily="18" charset="0"/>
                <a:ea typeface="Cambria" panose="02040503050406030204" pitchFamily="18" charset="0"/>
              </a:rPr>
              <a:t>Cochahuayco</a:t>
            </a:r>
            <a:endParaRPr lang="es-EC" sz="2800" dirty="0" smtClean="0">
              <a:latin typeface="Cambria" panose="02040503050406030204" pitchFamily="18" charset="0"/>
              <a:ea typeface="Cambria" panose="02040503050406030204" pitchFamily="18" charset="0"/>
            </a:endParaRPr>
          </a:p>
        </p:txBody>
      </p:sp>
      <p:pic>
        <p:nvPicPr>
          <p:cNvPr id="4" name="Imagen 3"/>
          <p:cNvPicPr>
            <a:picLocks noChangeAspect="1"/>
          </p:cNvPicPr>
          <p:nvPr/>
        </p:nvPicPr>
        <p:blipFill rotWithShape="1">
          <a:blip r:embed="rId2" cstate="print">
            <a:extLst>
              <a:ext uri="{28A0092B-C50C-407E-A947-70E740481C1C}">
                <a14:useLocalDpi xmlns:a14="http://schemas.microsoft.com/office/drawing/2010/main" val="0"/>
              </a:ext>
            </a:extLst>
          </a:blip>
          <a:srcRect l="14151" r="12264"/>
          <a:stretch/>
        </p:blipFill>
        <p:spPr>
          <a:xfrm>
            <a:off x="457343" y="403226"/>
            <a:ext cx="1678217" cy="1165225"/>
          </a:xfrm>
          <a:prstGeom prst="rect">
            <a:avLst/>
          </a:prstGeom>
        </p:spPr>
      </p:pic>
      <p:pic>
        <p:nvPicPr>
          <p:cNvPr id="5" name="Imagen 4"/>
          <p:cNvPicPr>
            <a:picLocks noChangeAspect="1"/>
          </p:cNvPicPr>
          <p:nvPr/>
        </p:nvPicPr>
        <p:blipFill rotWithShape="1">
          <a:blip r:embed="rId3"/>
          <a:srcRect l="3539" t="23110" r="29699" b="12336"/>
          <a:stretch/>
        </p:blipFill>
        <p:spPr>
          <a:xfrm>
            <a:off x="6126480" y="1845734"/>
            <a:ext cx="4804117" cy="4131734"/>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Tree>
    <p:extLst>
      <p:ext uri="{BB962C8B-B14F-4D97-AF65-F5344CB8AC3E}">
        <p14:creationId xmlns:p14="http://schemas.microsoft.com/office/powerpoint/2010/main" val="265067095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idx="4294967295"/>
          </p:nvPr>
        </p:nvSpPr>
        <p:spPr>
          <a:xfrm>
            <a:off x="4856345" y="259627"/>
            <a:ext cx="4175114" cy="1143000"/>
          </a:xfrm>
        </p:spPr>
        <p:txBody>
          <a:bodyPr/>
          <a:lstStyle/>
          <a:p>
            <a:r>
              <a:rPr lang="es-EC" dirty="0" smtClean="0">
                <a:latin typeface="Cambria" panose="02040503050406030204" pitchFamily="18" charset="0"/>
                <a:ea typeface="Cambria" panose="02040503050406030204" pitchFamily="18" charset="0"/>
              </a:rPr>
              <a:t>EXTENSIÓN</a:t>
            </a:r>
            <a:endParaRPr lang="es-EC" dirty="0">
              <a:latin typeface="Cambria" panose="02040503050406030204" pitchFamily="18" charset="0"/>
              <a:ea typeface="Cambria" panose="02040503050406030204" pitchFamily="18" charset="0"/>
            </a:endParaRPr>
          </a:p>
        </p:txBody>
      </p:sp>
      <p:sp>
        <p:nvSpPr>
          <p:cNvPr id="4" name="Marcador de contenido 3"/>
          <p:cNvSpPr>
            <a:spLocks noGrp="1"/>
          </p:cNvSpPr>
          <p:nvPr>
            <p:ph sz="half" idx="4294967295"/>
          </p:nvPr>
        </p:nvSpPr>
        <p:spPr>
          <a:xfrm>
            <a:off x="7339677" y="1973446"/>
            <a:ext cx="3096344" cy="4167756"/>
          </a:xfrm>
          <a:ln w="38100">
            <a:solidFill>
              <a:schemeClr val="tx1"/>
            </a:solidFill>
          </a:ln>
        </p:spPr>
        <p:txBody>
          <a:bodyPr>
            <a:normAutofit lnSpcReduction="10000"/>
          </a:bodyPr>
          <a:lstStyle/>
          <a:p>
            <a:pPr algn="just"/>
            <a:r>
              <a:rPr lang="es-EC" sz="3200" dirty="0">
                <a:solidFill>
                  <a:schemeClr val="tx1"/>
                </a:solidFill>
                <a:latin typeface="Cambria" panose="02040503050406030204" pitchFamily="18" charset="0"/>
                <a:ea typeface="Cambria" panose="02040503050406030204" pitchFamily="18" charset="0"/>
              </a:rPr>
              <a:t>Se intervino en la parroquia de </a:t>
            </a:r>
            <a:r>
              <a:rPr lang="es-EC" sz="3200" dirty="0" smtClean="0">
                <a:solidFill>
                  <a:schemeClr val="tx1"/>
                </a:solidFill>
                <a:latin typeface="Cambria" panose="02040503050406030204" pitchFamily="18" charset="0"/>
                <a:ea typeface="Cambria" panose="02040503050406030204" pitchFamily="18" charset="0"/>
              </a:rPr>
              <a:t>Turupamba </a:t>
            </a:r>
            <a:r>
              <a:rPr lang="es-EC" sz="3200" dirty="0">
                <a:solidFill>
                  <a:schemeClr val="tx1"/>
                </a:solidFill>
                <a:latin typeface="Cambria" panose="02040503050406030204" pitchFamily="18" charset="0"/>
                <a:ea typeface="Cambria" panose="02040503050406030204" pitchFamily="18" charset="0"/>
              </a:rPr>
              <a:t>una longitud de </a:t>
            </a:r>
            <a:r>
              <a:rPr lang="es-EC" sz="3200" b="1" dirty="0" smtClean="0">
                <a:solidFill>
                  <a:schemeClr val="tx1"/>
                </a:solidFill>
                <a:latin typeface="Cambria" panose="02040503050406030204" pitchFamily="18" charset="0"/>
                <a:ea typeface="Cambria" panose="02040503050406030204" pitchFamily="18" charset="0"/>
              </a:rPr>
              <a:t>15.40 Km</a:t>
            </a:r>
            <a:r>
              <a:rPr lang="es-EC" sz="3200" b="1" dirty="0">
                <a:solidFill>
                  <a:schemeClr val="tx1"/>
                </a:solidFill>
                <a:latin typeface="Cambria" panose="02040503050406030204" pitchFamily="18" charset="0"/>
                <a:ea typeface="Cambria" panose="02040503050406030204" pitchFamily="18" charset="0"/>
              </a:rPr>
              <a:t>, </a:t>
            </a:r>
            <a:r>
              <a:rPr lang="es-EC" sz="3200" dirty="0">
                <a:solidFill>
                  <a:schemeClr val="tx1"/>
                </a:solidFill>
                <a:latin typeface="Cambria" panose="02040503050406030204" pitchFamily="18" charset="0"/>
                <a:ea typeface="Cambria" panose="02040503050406030204" pitchFamily="18" charset="0"/>
              </a:rPr>
              <a:t>con el lastrado completo y bacheo en los lugares que lo ameriten</a:t>
            </a:r>
          </a:p>
          <a:p>
            <a:endParaRPr lang="es-EC" dirty="0"/>
          </a:p>
        </p:txBody>
      </p:sp>
      <p:pic>
        <p:nvPicPr>
          <p:cNvPr id="3" name="Imagen 2"/>
          <p:cNvPicPr>
            <a:picLocks noChangeAspect="1"/>
          </p:cNvPicPr>
          <p:nvPr/>
        </p:nvPicPr>
        <p:blipFill>
          <a:blip r:embed="rId2"/>
          <a:stretch>
            <a:fillRect/>
          </a:stretch>
        </p:blipFill>
        <p:spPr>
          <a:xfrm>
            <a:off x="1296451" y="1973446"/>
            <a:ext cx="4127640" cy="4167756"/>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Imagen 4"/>
          <p:cNvPicPr>
            <a:picLocks noChangeAspect="1"/>
          </p:cNvPicPr>
          <p:nvPr/>
        </p:nvPicPr>
        <p:blipFill rotWithShape="1">
          <a:blip r:embed="rId3" cstate="print">
            <a:extLst>
              <a:ext uri="{28A0092B-C50C-407E-A947-70E740481C1C}">
                <a14:useLocalDpi xmlns:a14="http://schemas.microsoft.com/office/drawing/2010/main" val="0"/>
              </a:ext>
            </a:extLst>
          </a:blip>
          <a:srcRect l="14151" r="12264"/>
          <a:stretch/>
        </p:blipFill>
        <p:spPr>
          <a:xfrm>
            <a:off x="457343" y="403226"/>
            <a:ext cx="1678217" cy="1165225"/>
          </a:xfrm>
          <a:prstGeom prst="rect">
            <a:avLst/>
          </a:prstGeom>
        </p:spPr>
      </p:pic>
    </p:spTree>
    <p:extLst>
      <p:ext uri="{BB962C8B-B14F-4D97-AF65-F5344CB8AC3E}">
        <p14:creationId xmlns:p14="http://schemas.microsoft.com/office/powerpoint/2010/main" val="310149385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idx="4294967295"/>
          </p:nvPr>
        </p:nvSpPr>
        <p:spPr>
          <a:xfrm>
            <a:off x="1783868" y="243767"/>
            <a:ext cx="10058400" cy="1624818"/>
          </a:xfrm>
        </p:spPr>
        <p:txBody>
          <a:bodyPr>
            <a:normAutofit/>
          </a:bodyPr>
          <a:lstStyle/>
          <a:p>
            <a:pPr algn="ctr"/>
            <a:r>
              <a:rPr lang="es-EC" sz="3200" dirty="0"/>
              <a:t> </a:t>
            </a:r>
            <a:r>
              <a:rPr lang="es-EC" sz="3600" dirty="0">
                <a:latin typeface="Cambria" panose="02040503050406030204" pitchFamily="18" charset="0"/>
                <a:ea typeface="Cambria" panose="02040503050406030204" pitchFamily="18" charset="0"/>
              </a:rPr>
              <a:t>INTERVENCION EN LA PARROQUIA TURUPAMBA PERIODO 2021</a:t>
            </a:r>
            <a:br>
              <a:rPr lang="es-EC" sz="3600" dirty="0">
                <a:latin typeface="Cambria" panose="02040503050406030204" pitchFamily="18" charset="0"/>
                <a:ea typeface="Cambria" panose="02040503050406030204" pitchFamily="18" charset="0"/>
              </a:rPr>
            </a:br>
            <a:r>
              <a:rPr lang="es-EC" sz="3600" dirty="0">
                <a:latin typeface="Cambria" panose="02040503050406030204" pitchFamily="18" charset="0"/>
                <a:ea typeface="Cambria" panose="02040503050406030204" pitchFamily="18" charset="0"/>
              </a:rPr>
              <a:t>SEGUNDA INTERVENCION</a:t>
            </a:r>
          </a:p>
        </p:txBody>
      </p:sp>
      <p:pic>
        <p:nvPicPr>
          <p:cNvPr id="10" name="Imagen 9"/>
          <p:cNvPicPr>
            <a:picLocks noChangeAspect="1"/>
          </p:cNvPicPr>
          <p:nvPr/>
        </p:nvPicPr>
        <p:blipFill rotWithShape="1">
          <a:blip r:embed="rId2" cstate="print">
            <a:extLst>
              <a:ext uri="{28A0092B-C50C-407E-A947-70E740481C1C}">
                <a14:useLocalDpi xmlns:a14="http://schemas.microsoft.com/office/drawing/2010/main" val="0"/>
              </a:ext>
            </a:extLst>
          </a:blip>
          <a:srcRect l="14151" r="12264"/>
          <a:stretch/>
        </p:blipFill>
        <p:spPr>
          <a:xfrm>
            <a:off x="105651" y="473564"/>
            <a:ext cx="1678217" cy="1165225"/>
          </a:xfrm>
          <a:prstGeom prst="rect">
            <a:avLst/>
          </a:prstGeom>
        </p:spPr>
      </p:pic>
      <p:pic>
        <p:nvPicPr>
          <p:cNvPr id="9218" name="Picture 2" descr="Puede ser una imagen de al aire libr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342" y="1853983"/>
            <a:ext cx="3467543" cy="442020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9220" name="Picture 4" descr="Puede ser una imagen de al aire libr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69541" y="1856936"/>
            <a:ext cx="3913877" cy="441725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9222" name="Picture 6" descr="Puede ser una imagen de al aire libr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509135" y="1856936"/>
            <a:ext cx="3545059" cy="441725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1412713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idx="4294967295"/>
          </p:nvPr>
        </p:nvSpPr>
        <p:spPr>
          <a:xfrm>
            <a:off x="4098124" y="182623"/>
            <a:ext cx="5936566" cy="1450757"/>
          </a:xfrm>
        </p:spPr>
        <p:txBody>
          <a:bodyPr/>
          <a:lstStyle/>
          <a:p>
            <a:pPr algn="just"/>
            <a:r>
              <a:rPr lang="es-EC" dirty="0" smtClean="0">
                <a:latin typeface="Cambria" panose="02040503050406030204" pitchFamily="18" charset="0"/>
                <a:ea typeface="Cambria" panose="02040503050406030204" pitchFamily="18" charset="0"/>
              </a:rPr>
              <a:t>BENEFICIARIOS</a:t>
            </a:r>
            <a:endParaRPr lang="es-EC" dirty="0">
              <a:latin typeface="Cambria" panose="02040503050406030204" pitchFamily="18" charset="0"/>
              <a:ea typeface="Cambria" panose="02040503050406030204" pitchFamily="18" charset="0"/>
            </a:endParaRPr>
          </a:p>
        </p:txBody>
      </p:sp>
      <p:sp>
        <p:nvSpPr>
          <p:cNvPr id="3" name="Marcador de contenido 2"/>
          <p:cNvSpPr>
            <a:spLocks noGrp="1"/>
          </p:cNvSpPr>
          <p:nvPr>
            <p:ph sz="half" idx="4294967295"/>
          </p:nvPr>
        </p:nvSpPr>
        <p:spPr>
          <a:xfrm>
            <a:off x="718693" y="1860542"/>
            <a:ext cx="5372618" cy="4230769"/>
          </a:xfrm>
          <a:ln w="57150">
            <a:solidFill>
              <a:schemeClr val="tx1"/>
            </a:solidFill>
          </a:ln>
        </p:spPr>
        <p:txBody>
          <a:bodyPr>
            <a:normAutofit fontScale="92500"/>
          </a:bodyPr>
          <a:lstStyle/>
          <a:p>
            <a:r>
              <a:rPr lang="es-MX" sz="2800" dirty="0" smtClean="0">
                <a:solidFill>
                  <a:schemeClr val="tx1"/>
                </a:solidFill>
                <a:latin typeface="Cambria" panose="02040503050406030204" pitchFamily="18" charset="0"/>
                <a:ea typeface="Cambria" panose="02040503050406030204" pitchFamily="18" charset="0"/>
              </a:rPr>
              <a:t>Comunidades:</a:t>
            </a:r>
          </a:p>
          <a:p>
            <a:r>
              <a:rPr lang="es-EC" sz="2800" dirty="0">
                <a:solidFill>
                  <a:schemeClr val="tx1"/>
                </a:solidFill>
                <a:latin typeface="Cambria" panose="02040503050406030204" pitchFamily="18" charset="0"/>
                <a:ea typeface="Cambria" panose="02040503050406030204" pitchFamily="18" charset="0"/>
              </a:rPr>
              <a:t>Cochahuayco	</a:t>
            </a:r>
          </a:p>
          <a:p>
            <a:r>
              <a:rPr lang="es-EC" sz="2800" dirty="0">
                <a:solidFill>
                  <a:schemeClr val="tx1"/>
                </a:solidFill>
                <a:latin typeface="Cambria" panose="02040503050406030204" pitchFamily="18" charset="0"/>
                <a:ea typeface="Cambria" panose="02040503050406030204" pitchFamily="18" charset="0"/>
              </a:rPr>
              <a:t>Cristo Rey	</a:t>
            </a:r>
          </a:p>
          <a:p>
            <a:r>
              <a:rPr lang="es-EC" sz="2800" dirty="0">
                <a:solidFill>
                  <a:schemeClr val="tx1"/>
                </a:solidFill>
                <a:latin typeface="Cambria" panose="02040503050406030204" pitchFamily="18" charset="0"/>
                <a:ea typeface="Cambria" panose="02040503050406030204" pitchFamily="18" charset="0"/>
              </a:rPr>
              <a:t>El Parco	</a:t>
            </a:r>
          </a:p>
          <a:p>
            <a:r>
              <a:rPr lang="es-EC" sz="2800" dirty="0">
                <a:solidFill>
                  <a:schemeClr val="tx1"/>
                </a:solidFill>
                <a:latin typeface="Cambria" panose="02040503050406030204" pitchFamily="18" charset="0"/>
                <a:ea typeface="Cambria" panose="02040503050406030204" pitchFamily="18" charset="0"/>
              </a:rPr>
              <a:t>Vía Jabaspamba y sus ramales	</a:t>
            </a:r>
          </a:p>
          <a:p>
            <a:r>
              <a:rPr lang="es-EC" sz="2800" dirty="0">
                <a:solidFill>
                  <a:schemeClr val="tx1"/>
                </a:solidFill>
                <a:latin typeface="Cambria" panose="02040503050406030204" pitchFamily="18" charset="0"/>
                <a:ea typeface="Cambria" panose="02040503050406030204" pitchFamily="18" charset="0"/>
              </a:rPr>
              <a:t>La Vaquería	</a:t>
            </a:r>
          </a:p>
          <a:p>
            <a:r>
              <a:rPr lang="es-EC" sz="2800" dirty="0">
                <a:solidFill>
                  <a:schemeClr val="tx1"/>
                </a:solidFill>
                <a:latin typeface="Cambria" panose="02040503050406030204" pitchFamily="18" charset="0"/>
                <a:ea typeface="Cambria" panose="02040503050406030204" pitchFamily="18" charset="0"/>
              </a:rPr>
              <a:t>Ramal Turupamba	</a:t>
            </a:r>
          </a:p>
          <a:p>
            <a:r>
              <a:rPr lang="es-EC" dirty="0"/>
              <a:t>	</a:t>
            </a:r>
            <a:endParaRPr lang="es-EC" dirty="0" smtClean="0"/>
          </a:p>
        </p:txBody>
      </p:sp>
      <p:pic>
        <p:nvPicPr>
          <p:cNvPr id="4" name="Imagen 3"/>
          <p:cNvPicPr>
            <a:picLocks noChangeAspect="1"/>
          </p:cNvPicPr>
          <p:nvPr/>
        </p:nvPicPr>
        <p:blipFill rotWithShape="1">
          <a:blip r:embed="rId2" cstate="print">
            <a:extLst>
              <a:ext uri="{28A0092B-C50C-407E-A947-70E740481C1C}">
                <a14:useLocalDpi xmlns:a14="http://schemas.microsoft.com/office/drawing/2010/main" val="0"/>
              </a:ext>
            </a:extLst>
          </a:blip>
          <a:srcRect l="14151" r="12264"/>
          <a:stretch/>
        </p:blipFill>
        <p:spPr>
          <a:xfrm>
            <a:off x="457343" y="403226"/>
            <a:ext cx="1678217" cy="1165225"/>
          </a:xfrm>
          <a:prstGeom prst="rect">
            <a:avLst/>
          </a:prstGeom>
        </p:spPr>
      </p:pic>
      <p:pic>
        <p:nvPicPr>
          <p:cNvPr id="10242" name="Picture 2" descr="Puede ser una imagen de de pie, al aire libre y árbo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36922" y="1860542"/>
            <a:ext cx="4993200" cy="4230769"/>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8278839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Imagen 20"/>
          <p:cNvPicPr>
            <a:picLocks noChangeAspect="1"/>
          </p:cNvPicPr>
          <p:nvPr/>
        </p:nvPicPr>
        <p:blipFill rotWithShape="1">
          <a:blip r:embed="rId3" cstate="print">
            <a:extLst>
              <a:ext uri="{28A0092B-C50C-407E-A947-70E740481C1C}">
                <a14:useLocalDpi xmlns:a14="http://schemas.microsoft.com/office/drawing/2010/main" val="0"/>
              </a:ext>
            </a:extLst>
          </a:blip>
          <a:srcRect l="14151" r="12264"/>
          <a:stretch/>
        </p:blipFill>
        <p:spPr>
          <a:xfrm>
            <a:off x="169817" y="69639"/>
            <a:ext cx="1763486" cy="1537093"/>
          </a:xfrm>
          <a:prstGeom prst="rect">
            <a:avLst/>
          </a:prstGeom>
        </p:spPr>
      </p:pic>
      <p:sp>
        <p:nvSpPr>
          <p:cNvPr id="2" name="CuadroTexto 1"/>
          <p:cNvSpPr txBox="1"/>
          <p:nvPr/>
        </p:nvSpPr>
        <p:spPr>
          <a:xfrm>
            <a:off x="4297680" y="484242"/>
            <a:ext cx="4624251" cy="769441"/>
          </a:xfrm>
          <a:prstGeom prst="rect">
            <a:avLst/>
          </a:prstGeom>
          <a:noFill/>
        </p:spPr>
        <p:txBody>
          <a:bodyPr wrap="square" rtlCol="0">
            <a:spAutoFit/>
          </a:bodyPr>
          <a:lstStyle/>
          <a:p>
            <a:pPr algn="ctr"/>
            <a:r>
              <a:rPr lang="es-EC" sz="4400" i="1" dirty="0" smtClean="0">
                <a:latin typeface="Cambria" panose="02040503050406030204" pitchFamily="18" charset="0"/>
                <a:ea typeface="Cambria" panose="02040503050406030204" pitchFamily="18" charset="0"/>
              </a:rPr>
              <a:t>OBJETIVO</a:t>
            </a:r>
            <a:endParaRPr lang="es-EC" sz="2000" i="1" dirty="0">
              <a:latin typeface="Cambria" panose="02040503050406030204" pitchFamily="18" charset="0"/>
              <a:ea typeface="Cambria" panose="02040503050406030204" pitchFamily="18" charset="0"/>
            </a:endParaRPr>
          </a:p>
        </p:txBody>
      </p:sp>
      <p:sp>
        <p:nvSpPr>
          <p:cNvPr id="3" name="Multidocumento 2"/>
          <p:cNvSpPr/>
          <p:nvPr/>
        </p:nvSpPr>
        <p:spPr>
          <a:xfrm>
            <a:off x="3122023" y="1776549"/>
            <a:ext cx="6766560" cy="4611189"/>
          </a:xfrm>
          <a:prstGeom prst="flowChartMultidocument">
            <a:avLst/>
          </a:prstGeom>
        </p:spPr>
        <p:style>
          <a:lnRef idx="1">
            <a:schemeClr val="accent2"/>
          </a:lnRef>
          <a:fillRef idx="2">
            <a:schemeClr val="accent2"/>
          </a:fillRef>
          <a:effectRef idx="1">
            <a:schemeClr val="accent2"/>
          </a:effectRef>
          <a:fontRef idx="minor">
            <a:schemeClr val="dk1"/>
          </a:fontRef>
        </p:style>
        <p:txBody>
          <a:bodyPr rtlCol="0" anchor="ctr"/>
          <a:lstStyle/>
          <a:p>
            <a:pPr lvl="0" algn="ctr"/>
            <a:r>
              <a:rPr lang="es-ES" sz="2800" i="1" dirty="0">
                <a:latin typeface="Cambria" panose="02040503050406030204" pitchFamily="18" charset="0"/>
                <a:ea typeface="Cambria" panose="02040503050406030204" pitchFamily="18" charset="0"/>
              </a:rPr>
              <a:t>Gestionar y ejecutar de manera conjunta el ejercicio concurrente de la competencia de planificar, construir y mantener el sistema vial, dentro del marco de sus competencias en beneficio de la población que </a:t>
            </a:r>
            <a:r>
              <a:rPr lang="es-ES" sz="2800" i="1" dirty="0" smtClean="0">
                <a:latin typeface="Cambria" panose="02040503050406030204" pitchFamily="18" charset="0"/>
                <a:ea typeface="Cambria" panose="02040503050406030204" pitchFamily="18" charset="0"/>
              </a:rPr>
              <a:t>representan</a:t>
            </a:r>
            <a:endParaRPr lang="es-EC" sz="2800" i="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007815419"/>
      </p:ext>
    </p:extLst>
  </p:cSld>
  <p:clrMapOvr>
    <a:masterClrMapping/>
  </p:clrMapOvr>
  <mc:AlternateContent xmlns:mc="http://schemas.openxmlformats.org/markup-compatibility/2006" xmlns:p14="http://schemas.microsoft.com/office/powerpoint/2010/main">
    <mc:Choice Requires="p14">
      <p:transition p14:dur="250">
        <p14:prism isInverted="1"/>
        <p:sndAc>
          <p:stSnd>
            <p:snd r:embed="rId2" name="wind.wav"/>
          </p:stSnd>
        </p:sndAc>
      </p:transition>
    </mc:Choice>
    <mc:Fallback xmlns="">
      <p:transition>
        <p:fade/>
        <p:sndAc>
          <p:stSnd>
            <p:snd r:embed="rId4" name="wind.wav"/>
          </p:stSnd>
        </p:sndAc>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idx="4294967295"/>
          </p:nvPr>
        </p:nvSpPr>
        <p:spPr>
          <a:xfrm>
            <a:off x="4239972" y="403226"/>
            <a:ext cx="6088320" cy="1143000"/>
          </a:xfrm>
        </p:spPr>
        <p:txBody>
          <a:bodyPr/>
          <a:lstStyle/>
          <a:p>
            <a:r>
              <a:rPr lang="es-EC" dirty="0" smtClean="0">
                <a:solidFill>
                  <a:schemeClr val="tx1"/>
                </a:solidFill>
                <a:latin typeface="Cambria" panose="02040503050406030204" pitchFamily="18" charset="0"/>
                <a:ea typeface="Cambria" panose="02040503050406030204" pitchFamily="18" charset="0"/>
              </a:rPr>
              <a:t>EXTENSIÓN</a:t>
            </a:r>
            <a:endParaRPr lang="es-EC" dirty="0">
              <a:solidFill>
                <a:schemeClr val="tx1"/>
              </a:solidFill>
              <a:latin typeface="Cambria" panose="02040503050406030204" pitchFamily="18" charset="0"/>
              <a:ea typeface="Cambria" panose="02040503050406030204" pitchFamily="18" charset="0"/>
            </a:endParaRPr>
          </a:p>
        </p:txBody>
      </p:sp>
      <p:sp>
        <p:nvSpPr>
          <p:cNvPr id="4" name="Marcador de contenido 3"/>
          <p:cNvSpPr>
            <a:spLocks noGrp="1"/>
          </p:cNvSpPr>
          <p:nvPr>
            <p:ph sz="half" idx="4294967295"/>
          </p:nvPr>
        </p:nvSpPr>
        <p:spPr>
          <a:xfrm>
            <a:off x="7284132" y="1853884"/>
            <a:ext cx="3844138" cy="4167756"/>
          </a:xfrm>
          <a:ln w="38100">
            <a:solidFill>
              <a:schemeClr val="tx1"/>
            </a:solidFill>
          </a:ln>
        </p:spPr>
        <p:txBody>
          <a:bodyPr>
            <a:normAutofit/>
          </a:bodyPr>
          <a:lstStyle/>
          <a:p>
            <a:r>
              <a:rPr lang="es-EC" sz="3200" dirty="0">
                <a:solidFill>
                  <a:schemeClr val="tx1"/>
                </a:solidFill>
                <a:latin typeface="Cambria" panose="02040503050406030204" pitchFamily="18" charset="0"/>
                <a:ea typeface="Cambria" panose="02040503050406030204" pitchFamily="18" charset="0"/>
              </a:rPr>
              <a:t>Se intervino en la parroquia de </a:t>
            </a:r>
            <a:r>
              <a:rPr lang="es-EC" sz="3200" dirty="0" smtClean="0">
                <a:solidFill>
                  <a:schemeClr val="tx1"/>
                </a:solidFill>
                <a:latin typeface="Cambria" panose="02040503050406030204" pitchFamily="18" charset="0"/>
                <a:ea typeface="Cambria" panose="02040503050406030204" pitchFamily="18" charset="0"/>
              </a:rPr>
              <a:t>Turupamba </a:t>
            </a:r>
            <a:r>
              <a:rPr lang="es-EC" sz="3200" dirty="0">
                <a:solidFill>
                  <a:schemeClr val="tx1"/>
                </a:solidFill>
                <a:latin typeface="Cambria" panose="02040503050406030204" pitchFamily="18" charset="0"/>
                <a:ea typeface="Cambria" panose="02040503050406030204" pitchFamily="18" charset="0"/>
              </a:rPr>
              <a:t>una longitud de </a:t>
            </a:r>
            <a:r>
              <a:rPr lang="es-EC" sz="3200" b="1" dirty="0" smtClean="0">
                <a:solidFill>
                  <a:schemeClr val="tx1"/>
                </a:solidFill>
                <a:latin typeface="Cambria" panose="02040503050406030204" pitchFamily="18" charset="0"/>
                <a:ea typeface="Cambria" panose="02040503050406030204" pitchFamily="18" charset="0"/>
              </a:rPr>
              <a:t>14.66  Km</a:t>
            </a:r>
            <a:r>
              <a:rPr lang="es-EC" sz="3200" b="1" dirty="0">
                <a:solidFill>
                  <a:schemeClr val="tx1"/>
                </a:solidFill>
                <a:latin typeface="Cambria" panose="02040503050406030204" pitchFamily="18" charset="0"/>
                <a:ea typeface="Cambria" panose="02040503050406030204" pitchFamily="18" charset="0"/>
              </a:rPr>
              <a:t>, </a:t>
            </a:r>
            <a:r>
              <a:rPr lang="es-EC" sz="3200" dirty="0">
                <a:solidFill>
                  <a:schemeClr val="tx1"/>
                </a:solidFill>
                <a:latin typeface="Cambria" panose="02040503050406030204" pitchFamily="18" charset="0"/>
                <a:ea typeface="Cambria" panose="02040503050406030204" pitchFamily="18" charset="0"/>
              </a:rPr>
              <a:t>con el lastrado completo y bacheo en los lugares que lo ameriten</a:t>
            </a:r>
          </a:p>
          <a:p>
            <a:endParaRPr lang="es-EC" dirty="0"/>
          </a:p>
        </p:txBody>
      </p:sp>
      <p:pic>
        <p:nvPicPr>
          <p:cNvPr id="5" name="Imagen 4"/>
          <p:cNvPicPr>
            <a:picLocks noChangeAspect="1"/>
          </p:cNvPicPr>
          <p:nvPr/>
        </p:nvPicPr>
        <p:blipFill>
          <a:blip r:embed="rId2"/>
          <a:stretch>
            <a:fillRect/>
          </a:stretch>
        </p:blipFill>
        <p:spPr>
          <a:xfrm>
            <a:off x="967074" y="1853884"/>
            <a:ext cx="4139498" cy="385759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6" name="Imagen 5"/>
          <p:cNvPicPr>
            <a:picLocks noChangeAspect="1"/>
          </p:cNvPicPr>
          <p:nvPr/>
        </p:nvPicPr>
        <p:blipFill rotWithShape="1">
          <a:blip r:embed="rId3" cstate="print">
            <a:extLst>
              <a:ext uri="{28A0092B-C50C-407E-A947-70E740481C1C}">
                <a14:useLocalDpi xmlns:a14="http://schemas.microsoft.com/office/drawing/2010/main" val="0"/>
              </a:ext>
            </a:extLst>
          </a:blip>
          <a:srcRect l="14151" r="12264"/>
          <a:stretch/>
        </p:blipFill>
        <p:spPr>
          <a:xfrm>
            <a:off x="457343" y="403226"/>
            <a:ext cx="1678217" cy="1165225"/>
          </a:xfrm>
          <a:prstGeom prst="rect">
            <a:avLst/>
          </a:prstGeom>
        </p:spPr>
      </p:pic>
    </p:spTree>
    <p:extLst>
      <p:ext uri="{BB962C8B-B14F-4D97-AF65-F5344CB8AC3E}">
        <p14:creationId xmlns:p14="http://schemas.microsoft.com/office/powerpoint/2010/main" val="22855471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611369" y="182587"/>
            <a:ext cx="9684987" cy="1320800"/>
          </a:xfrm>
        </p:spPr>
        <p:txBody>
          <a:bodyPr>
            <a:noAutofit/>
          </a:bodyPr>
          <a:lstStyle/>
          <a:p>
            <a:pPr algn="ctr"/>
            <a:r>
              <a:rPr lang="es-EC" sz="6000" b="1" i="1" dirty="0" smtClean="0">
                <a:solidFill>
                  <a:schemeClr val="accent2">
                    <a:lumMod val="50000"/>
                  </a:schemeClr>
                </a:solidFill>
                <a:latin typeface="Cambria" panose="02040503050406030204" pitchFamily="18" charset="0"/>
                <a:ea typeface="Cambria" panose="02040503050406030204" pitchFamily="18" charset="0"/>
              </a:rPr>
              <a:t>PARROQUIA TURUPAMBA</a:t>
            </a:r>
            <a:endParaRPr lang="es-EC" sz="6000" dirty="0">
              <a:solidFill>
                <a:schemeClr val="accent2">
                  <a:lumMod val="50000"/>
                </a:schemeClr>
              </a:solidFill>
              <a:latin typeface="Cambria" panose="02040503050406030204" pitchFamily="18" charset="0"/>
              <a:ea typeface="Cambria" panose="02040503050406030204" pitchFamily="18" charset="0"/>
            </a:endParaRPr>
          </a:p>
        </p:txBody>
      </p:sp>
      <p:sp>
        <p:nvSpPr>
          <p:cNvPr id="3" name="Rectángulo redondeado 2"/>
          <p:cNvSpPr/>
          <p:nvPr/>
        </p:nvSpPr>
        <p:spPr>
          <a:xfrm>
            <a:off x="2633352" y="1940361"/>
            <a:ext cx="7641020" cy="4249424"/>
          </a:xfrm>
          <a:prstGeom prst="roundRect">
            <a:avLst/>
          </a:prstGeom>
          <a:ln w="76200" cmpd="tri">
            <a:solidFill>
              <a:schemeClr val="accent1">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s-EC" sz="2800" b="1" dirty="0" smtClean="0">
                <a:latin typeface="Cambria" panose="02040503050406030204" pitchFamily="18" charset="0"/>
                <a:ea typeface="Cambria" panose="02040503050406030204" pitchFamily="18" charset="0"/>
              </a:rPr>
              <a:t>Fechas de intervención </a:t>
            </a:r>
          </a:p>
          <a:p>
            <a:pPr algn="ctr"/>
            <a:endParaRPr lang="es-EC" sz="2800" dirty="0" smtClean="0">
              <a:latin typeface="Cambria" panose="02040503050406030204" pitchFamily="18" charset="0"/>
              <a:ea typeface="Cambria" panose="02040503050406030204" pitchFamily="18" charset="0"/>
            </a:endParaRPr>
          </a:p>
          <a:p>
            <a:pPr algn="just"/>
            <a:r>
              <a:rPr lang="es-EC" sz="2800" b="1" dirty="0" smtClean="0">
                <a:latin typeface="Cambria" panose="02040503050406030204" pitchFamily="18" charset="0"/>
                <a:ea typeface="Cambria" panose="02040503050406030204" pitchFamily="18" charset="0"/>
              </a:rPr>
              <a:t>Primera intervención: </a:t>
            </a:r>
            <a:r>
              <a:rPr lang="es-EC" sz="2800" dirty="0" smtClean="0">
                <a:latin typeface="Cambria" panose="02040503050406030204" pitchFamily="18" charset="0"/>
                <a:ea typeface="Cambria" panose="02040503050406030204" pitchFamily="18" charset="0"/>
              </a:rPr>
              <a:t>12 de abril al 28 de mayo del 2021</a:t>
            </a:r>
          </a:p>
          <a:p>
            <a:pPr algn="just"/>
            <a:r>
              <a:rPr lang="es-EC" sz="2800" b="1" dirty="0" smtClean="0">
                <a:latin typeface="Cambria" panose="02040503050406030204" pitchFamily="18" charset="0"/>
                <a:ea typeface="Cambria" panose="02040503050406030204" pitchFamily="18" charset="0"/>
              </a:rPr>
              <a:t>Segunda Intervención: </a:t>
            </a:r>
            <a:r>
              <a:rPr lang="es-EC" sz="2800" dirty="0" smtClean="0">
                <a:latin typeface="Cambria" panose="02040503050406030204" pitchFamily="18" charset="0"/>
                <a:ea typeface="Cambria" panose="02040503050406030204" pitchFamily="18" charset="0"/>
              </a:rPr>
              <a:t>12 de octubre al 18 de noviembre de 2021</a:t>
            </a:r>
          </a:p>
          <a:p>
            <a:pPr algn="ctr"/>
            <a:endParaRPr lang="es-EC" sz="2800" dirty="0" smtClean="0">
              <a:latin typeface="Cambria" panose="02040503050406030204" pitchFamily="18" charset="0"/>
              <a:ea typeface="Cambria" panose="02040503050406030204" pitchFamily="18" charset="0"/>
            </a:endParaRPr>
          </a:p>
          <a:p>
            <a:pPr algn="ctr"/>
            <a:r>
              <a:rPr lang="es-EC" sz="2800" b="1" dirty="0" smtClean="0">
                <a:latin typeface="Cambria" panose="02040503050406030204" pitchFamily="18" charset="0"/>
                <a:ea typeface="Cambria" panose="02040503050406030204" pitchFamily="18" charset="0"/>
              </a:rPr>
              <a:t>Total Intervención</a:t>
            </a:r>
          </a:p>
          <a:p>
            <a:pPr algn="ctr"/>
            <a:r>
              <a:rPr lang="es-EC" sz="2400" dirty="0" smtClean="0"/>
              <a:t> </a:t>
            </a:r>
            <a:endParaRPr lang="es-EC" sz="2400" dirty="0"/>
          </a:p>
        </p:txBody>
      </p:sp>
      <p:sp>
        <p:nvSpPr>
          <p:cNvPr id="4" name="Rectángulo redondeado 3"/>
          <p:cNvSpPr/>
          <p:nvPr/>
        </p:nvSpPr>
        <p:spPr>
          <a:xfrm>
            <a:off x="5465889" y="5618693"/>
            <a:ext cx="1975945" cy="504496"/>
          </a:xfrm>
          <a:prstGeom prst="roundRect">
            <a:avLst/>
          </a:prstGeom>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2400" dirty="0" smtClean="0">
                <a:ln w="0"/>
                <a:solidFill>
                  <a:schemeClr val="tx1"/>
                </a:solidFill>
                <a:effectLst>
                  <a:outerShdw blurRad="38100" dist="19050" dir="2700000" algn="tl" rotWithShape="0">
                    <a:schemeClr val="dk1">
                      <a:alpha val="40000"/>
                    </a:schemeClr>
                  </a:outerShdw>
                </a:effectLst>
                <a:latin typeface="Century" panose="02040604050505020304" pitchFamily="18" charset="0"/>
              </a:rPr>
              <a:t>30.10 km</a:t>
            </a:r>
            <a:endParaRPr lang="es-EC" sz="2800" b="1" dirty="0">
              <a:ln w="0"/>
              <a:solidFill>
                <a:schemeClr val="accent2">
                  <a:lumMod val="50000"/>
                </a:schemeClr>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endParaRPr>
          </a:p>
        </p:txBody>
      </p:sp>
      <p:pic>
        <p:nvPicPr>
          <p:cNvPr id="5" name="Imagen 4"/>
          <p:cNvPicPr>
            <a:picLocks noChangeAspect="1"/>
          </p:cNvPicPr>
          <p:nvPr/>
        </p:nvPicPr>
        <p:blipFill rotWithShape="1">
          <a:blip r:embed="rId3" cstate="print">
            <a:extLst>
              <a:ext uri="{28A0092B-C50C-407E-A947-70E740481C1C}">
                <a14:useLocalDpi xmlns:a14="http://schemas.microsoft.com/office/drawing/2010/main" val="0"/>
              </a:ext>
            </a:extLst>
          </a:blip>
          <a:srcRect l="14151" r="12264"/>
          <a:stretch/>
        </p:blipFill>
        <p:spPr>
          <a:xfrm>
            <a:off x="-1" y="1"/>
            <a:ext cx="1611369" cy="1674054"/>
          </a:xfrm>
          <a:prstGeom prst="rect">
            <a:avLst/>
          </a:prstGeom>
        </p:spPr>
      </p:pic>
    </p:spTree>
    <p:extLst>
      <p:ext uri="{BB962C8B-B14F-4D97-AF65-F5344CB8AC3E}">
        <p14:creationId xmlns:p14="http://schemas.microsoft.com/office/powerpoint/2010/main" val="3185088897"/>
      </p:ext>
    </p:extLst>
  </p:cSld>
  <p:clrMapOvr>
    <a:masterClrMapping/>
  </p:clrMapOvr>
  <mc:AlternateContent xmlns:mc="http://schemas.openxmlformats.org/markup-compatibility/2006" xmlns:p14="http://schemas.microsoft.com/office/powerpoint/2010/main">
    <mc:Choice Requires="p14">
      <p:transition p14:dur="250">
        <p14:prism isInverted="1"/>
        <p:sndAc>
          <p:stSnd>
            <p:snd r:embed="rId2" name="wind.wav"/>
          </p:stSnd>
        </p:sndAc>
      </p:transition>
    </mc:Choice>
    <mc:Fallback xmlns="">
      <p:transition>
        <p:fade/>
        <p:sndAc>
          <p:stSnd>
            <p:snd r:embed="rId4" name="wind.wav"/>
          </p:stSnd>
        </p:sndAc>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352367" y="2045439"/>
            <a:ext cx="9150169" cy="1873418"/>
          </a:xfrm>
        </p:spPr>
        <p:txBody>
          <a:bodyPr>
            <a:normAutofit fontScale="90000"/>
          </a:bodyPr>
          <a:lstStyle/>
          <a:p>
            <a:pPr algn="ctr"/>
            <a:r>
              <a:rPr lang="es-EC" sz="7200" b="1" i="1" dirty="0" smtClean="0">
                <a:solidFill>
                  <a:schemeClr val="accent2">
                    <a:lumMod val="50000"/>
                  </a:schemeClr>
                </a:solidFill>
                <a:latin typeface="Century" panose="02040604050505020304" pitchFamily="18" charset="0"/>
              </a:rPr>
              <a:t>PREGUNTAS DE LOS BENEFICIARIOS </a:t>
            </a:r>
            <a:endParaRPr lang="es-EC" dirty="0">
              <a:solidFill>
                <a:schemeClr val="accent2">
                  <a:lumMod val="50000"/>
                </a:schemeClr>
              </a:solidFill>
            </a:endParaRPr>
          </a:p>
        </p:txBody>
      </p:sp>
      <p:pic>
        <p:nvPicPr>
          <p:cNvPr id="5" name="Imagen 4"/>
          <p:cNvPicPr>
            <a:picLocks noChangeAspect="1"/>
          </p:cNvPicPr>
          <p:nvPr/>
        </p:nvPicPr>
        <p:blipFill rotWithShape="1">
          <a:blip r:embed="rId3" cstate="print">
            <a:extLst>
              <a:ext uri="{28A0092B-C50C-407E-A947-70E740481C1C}">
                <a14:useLocalDpi xmlns:a14="http://schemas.microsoft.com/office/drawing/2010/main" val="0"/>
              </a:ext>
            </a:extLst>
          </a:blip>
          <a:srcRect l="14151" r="12264"/>
          <a:stretch/>
        </p:blipFill>
        <p:spPr>
          <a:xfrm>
            <a:off x="154745" y="168813"/>
            <a:ext cx="1561514" cy="1519310"/>
          </a:xfrm>
          <a:prstGeom prst="rect">
            <a:avLst/>
          </a:prstGeom>
        </p:spPr>
      </p:pic>
    </p:spTree>
    <p:extLst>
      <p:ext uri="{BB962C8B-B14F-4D97-AF65-F5344CB8AC3E}">
        <p14:creationId xmlns:p14="http://schemas.microsoft.com/office/powerpoint/2010/main" val="1600146194"/>
      </p:ext>
    </p:extLst>
  </p:cSld>
  <p:clrMapOvr>
    <a:masterClrMapping/>
  </p:clrMapOvr>
  <mc:AlternateContent xmlns:mc="http://schemas.openxmlformats.org/markup-compatibility/2006" xmlns:p14="http://schemas.microsoft.com/office/powerpoint/2010/main">
    <mc:Choice Requires="p14">
      <p:transition p14:dur="250">
        <p14:prism isInverted="1"/>
        <p:sndAc>
          <p:stSnd>
            <p:snd r:embed="rId2" name="wind.wav"/>
          </p:stSnd>
        </p:sndAc>
      </p:transition>
    </mc:Choice>
    <mc:Fallback xmlns="">
      <p:transition>
        <p:fade/>
        <p:sndAc>
          <p:stSnd>
            <p:snd r:embed="rId4" name="wind.wav"/>
          </p:stSnd>
        </p:sndAc>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001708" y="182546"/>
            <a:ext cx="8596668" cy="1320800"/>
          </a:xfrm>
        </p:spPr>
        <p:txBody>
          <a:bodyPr>
            <a:noAutofit/>
          </a:bodyPr>
          <a:lstStyle/>
          <a:p>
            <a:pPr algn="ctr"/>
            <a:r>
              <a:rPr lang="es-EC" sz="5400" b="1" i="1" dirty="0" smtClean="0">
                <a:solidFill>
                  <a:schemeClr val="accent2">
                    <a:lumMod val="50000"/>
                  </a:schemeClr>
                </a:solidFill>
                <a:latin typeface="Century" panose="02040604050505020304" pitchFamily="18" charset="0"/>
              </a:rPr>
              <a:t>GAD PARROQUIAL DE JERUSALÉN</a:t>
            </a:r>
            <a:endParaRPr lang="es-EC" sz="5400" b="1" i="1" dirty="0">
              <a:solidFill>
                <a:schemeClr val="accent2">
                  <a:lumMod val="50000"/>
                </a:schemeClr>
              </a:solidFill>
              <a:latin typeface="Century" panose="02040604050505020304" pitchFamily="18" charset="0"/>
            </a:endParaRPr>
          </a:p>
        </p:txBody>
      </p:sp>
      <p:pic>
        <p:nvPicPr>
          <p:cNvPr id="3" name="Imagen 2"/>
          <p:cNvPicPr>
            <a:picLocks noChangeAspect="1"/>
          </p:cNvPicPr>
          <p:nvPr/>
        </p:nvPicPr>
        <p:blipFill rotWithShape="1">
          <a:blip r:embed="rId3" cstate="print">
            <a:extLst>
              <a:ext uri="{28A0092B-C50C-407E-A947-70E740481C1C}">
                <a14:useLocalDpi xmlns:a14="http://schemas.microsoft.com/office/drawing/2010/main" val="0"/>
              </a:ext>
            </a:extLst>
          </a:blip>
          <a:srcRect l="14151" r="12264"/>
          <a:stretch/>
        </p:blipFill>
        <p:spPr>
          <a:xfrm>
            <a:off x="0" y="0"/>
            <a:ext cx="1885072" cy="1397391"/>
          </a:xfrm>
          <a:prstGeom prst="rect">
            <a:avLst/>
          </a:prstGeom>
        </p:spPr>
      </p:pic>
      <p:sp>
        <p:nvSpPr>
          <p:cNvPr id="4" name="Rectángulo redondeado 3"/>
          <p:cNvSpPr/>
          <p:nvPr/>
        </p:nvSpPr>
        <p:spPr>
          <a:xfrm>
            <a:off x="1645920" y="1854926"/>
            <a:ext cx="9849393" cy="4419265"/>
          </a:xfrm>
          <a:prstGeom prst="roundRect">
            <a:avLst/>
          </a:prstGeom>
          <a:ln w="57150" cmpd="tri">
            <a:solidFill>
              <a:schemeClr val="accent1">
                <a:lumMod val="50000"/>
              </a:schemeClr>
            </a:solidFill>
          </a:ln>
        </p:spPr>
        <p:style>
          <a:lnRef idx="2">
            <a:schemeClr val="accent2"/>
          </a:lnRef>
          <a:fillRef idx="1">
            <a:schemeClr val="lt1"/>
          </a:fillRef>
          <a:effectRef idx="0">
            <a:schemeClr val="accent2"/>
          </a:effectRef>
          <a:fontRef idx="minor">
            <a:schemeClr val="dk1"/>
          </a:fontRef>
        </p:style>
        <p:txBody>
          <a:bodyPr rtlCol="0" anchor="ctr"/>
          <a:lstStyle/>
          <a:p>
            <a:pPr marL="342900" indent="-342900" algn="ctr">
              <a:buAutoNum type="arabicPeriod"/>
            </a:pPr>
            <a:r>
              <a:rPr lang="es-EC" sz="2700" b="1" i="1" dirty="0" smtClean="0">
                <a:latin typeface="Cambria" panose="02040503050406030204" pitchFamily="18" charset="0"/>
                <a:ea typeface="Cambria" panose="02040503050406030204" pitchFamily="18" charset="0"/>
              </a:rPr>
              <a:t>¿Por qué el Consorcio el Rocío no viene a los Barrios de la Parroquia?</a:t>
            </a:r>
          </a:p>
          <a:p>
            <a:pPr algn="just"/>
            <a:r>
              <a:rPr lang="es-EC" sz="2700" dirty="0" smtClean="0">
                <a:latin typeface="Cambria" panose="02040503050406030204" pitchFamily="18" charset="0"/>
                <a:ea typeface="Cambria" panose="02040503050406030204" pitchFamily="18" charset="0"/>
              </a:rPr>
              <a:t>La maquinaria del Consorcio el Rocío no puede intervenir en los Barrios de la Parroquia Jerusalén, por que no es de su competencia y se encuentra establecido en los siguientes artículos del COOTAD:</a:t>
            </a:r>
          </a:p>
          <a:p>
            <a:pPr algn="just"/>
            <a:r>
              <a:rPr lang="es-EC" sz="2700" dirty="0" smtClean="0">
                <a:latin typeface="Cambria" panose="02040503050406030204" pitchFamily="18" charset="0"/>
                <a:ea typeface="Cambria" panose="02040503050406030204" pitchFamily="18" charset="0"/>
              </a:rPr>
              <a:t>Art. 42 literal </a:t>
            </a:r>
            <a:r>
              <a:rPr lang="es-EC" sz="2700" dirty="0">
                <a:latin typeface="Cambria" panose="02040503050406030204" pitchFamily="18" charset="0"/>
                <a:ea typeface="Cambria" panose="02040503050406030204" pitchFamily="18" charset="0"/>
              </a:rPr>
              <a:t>b) Planificar construir y mantener el sistema vial de ámbito provincial, que no incluya las zonas </a:t>
            </a:r>
            <a:r>
              <a:rPr lang="es-EC" sz="2700" dirty="0" smtClean="0">
                <a:latin typeface="Cambria" panose="02040503050406030204" pitchFamily="18" charset="0"/>
                <a:ea typeface="Cambria" panose="02040503050406030204" pitchFamily="18" charset="0"/>
              </a:rPr>
              <a:t>urbanas;</a:t>
            </a:r>
          </a:p>
          <a:p>
            <a:pPr algn="just"/>
            <a:r>
              <a:rPr lang="es-EC" sz="2700" dirty="0" smtClean="0">
                <a:latin typeface="Cambria" panose="02040503050406030204" pitchFamily="18" charset="0"/>
                <a:ea typeface="Cambria" panose="02040503050406030204" pitchFamily="18" charset="0"/>
              </a:rPr>
              <a:t>Art. 65 literal </a:t>
            </a:r>
            <a:r>
              <a:rPr lang="es-EC" sz="2700" dirty="0">
                <a:latin typeface="Cambria" panose="02040503050406030204" pitchFamily="18" charset="0"/>
                <a:ea typeface="Cambria" panose="02040503050406030204" pitchFamily="18" charset="0"/>
              </a:rPr>
              <a:t>c) Planificar y mantener, en coordinación con los gobiernos provinciales, la vialidad parroquial rural; </a:t>
            </a:r>
          </a:p>
          <a:p>
            <a:pPr algn="just"/>
            <a:endParaRPr lang="es-EC" sz="2400" dirty="0" smtClean="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945634244"/>
      </p:ext>
    </p:extLst>
  </p:cSld>
  <p:clrMapOvr>
    <a:masterClrMapping/>
  </p:clrMapOvr>
  <mc:AlternateContent xmlns:mc="http://schemas.openxmlformats.org/markup-compatibility/2006" xmlns:p14="http://schemas.microsoft.com/office/powerpoint/2010/main">
    <mc:Choice Requires="p14">
      <p:transition p14:dur="250">
        <p14:prism isInverted="1"/>
        <p:sndAc>
          <p:stSnd>
            <p:snd r:embed="rId2" name="wind.wav"/>
          </p:stSnd>
        </p:sndAc>
      </p:transition>
    </mc:Choice>
    <mc:Fallback xmlns="">
      <p:transition>
        <p:fade/>
        <p:sndAc>
          <p:stSnd>
            <p:snd r:embed="rId4" name="wind.wav"/>
          </p:stSnd>
        </p:sndAc>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001708" y="182546"/>
            <a:ext cx="8596668" cy="1320800"/>
          </a:xfrm>
        </p:spPr>
        <p:txBody>
          <a:bodyPr>
            <a:noAutofit/>
          </a:bodyPr>
          <a:lstStyle/>
          <a:p>
            <a:pPr algn="ctr"/>
            <a:r>
              <a:rPr lang="es-EC" sz="5400" b="1" i="1" dirty="0" smtClean="0">
                <a:solidFill>
                  <a:schemeClr val="accent2">
                    <a:lumMod val="50000"/>
                  </a:schemeClr>
                </a:solidFill>
                <a:latin typeface="Century" panose="02040604050505020304" pitchFamily="18" charset="0"/>
              </a:rPr>
              <a:t>GAD PARROQUIAL DE JERUSALÉN</a:t>
            </a:r>
            <a:endParaRPr lang="es-EC" sz="5400" b="1" i="1" dirty="0">
              <a:solidFill>
                <a:schemeClr val="accent2">
                  <a:lumMod val="50000"/>
                </a:schemeClr>
              </a:solidFill>
              <a:latin typeface="Century" panose="02040604050505020304" pitchFamily="18" charset="0"/>
            </a:endParaRPr>
          </a:p>
        </p:txBody>
      </p:sp>
      <p:pic>
        <p:nvPicPr>
          <p:cNvPr id="3" name="Imagen 2"/>
          <p:cNvPicPr>
            <a:picLocks noChangeAspect="1"/>
          </p:cNvPicPr>
          <p:nvPr/>
        </p:nvPicPr>
        <p:blipFill rotWithShape="1">
          <a:blip r:embed="rId3" cstate="print">
            <a:extLst>
              <a:ext uri="{28A0092B-C50C-407E-A947-70E740481C1C}">
                <a14:useLocalDpi xmlns:a14="http://schemas.microsoft.com/office/drawing/2010/main" val="0"/>
              </a:ext>
            </a:extLst>
          </a:blip>
          <a:srcRect l="14151" r="12264"/>
          <a:stretch/>
        </p:blipFill>
        <p:spPr>
          <a:xfrm>
            <a:off x="0" y="0"/>
            <a:ext cx="1885072" cy="1397391"/>
          </a:xfrm>
          <a:prstGeom prst="rect">
            <a:avLst/>
          </a:prstGeom>
        </p:spPr>
      </p:pic>
      <p:sp>
        <p:nvSpPr>
          <p:cNvPr id="4" name="Rectángulo redondeado 3"/>
          <p:cNvSpPr/>
          <p:nvPr/>
        </p:nvSpPr>
        <p:spPr>
          <a:xfrm>
            <a:off x="1319350" y="1854926"/>
            <a:ext cx="10411096" cy="4419265"/>
          </a:xfrm>
          <a:prstGeom prst="roundRect">
            <a:avLst/>
          </a:prstGeom>
          <a:ln w="57150" cmpd="tri">
            <a:solidFill>
              <a:schemeClr val="accent1">
                <a:lumMod val="50000"/>
              </a:schemeClr>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es-EC" sz="2700" b="1" i="1" dirty="0" smtClean="0">
                <a:latin typeface="Cambria" panose="02040503050406030204" pitchFamily="18" charset="0"/>
                <a:ea typeface="Cambria" panose="02040503050406030204" pitchFamily="18" charset="0"/>
              </a:rPr>
              <a:t>2. ¿Cuándo están en la Parroquia Jerusalén porque no trabajan todos los días?</a:t>
            </a:r>
          </a:p>
          <a:p>
            <a:pPr algn="just"/>
            <a:r>
              <a:rPr lang="es-EC" sz="2700" dirty="0" smtClean="0">
                <a:latin typeface="Cambria" panose="02040503050406030204" pitchFamily="18" charset="0"/>
                <a:ea typeface="Cambria" panose="02040503050406030204" pitchFamily="18" charset="0"/>
              </a:rPr>
              <a:t>En sesiones ordinarias o extraordinarias, el técnico de la Institución presenta un cronograma de 31 días laborables para cada Parroquia, sin considerar los días festivos, es decir los días feriados los trabajadores del Consorcio el Rocío no laboran.</a:t>
            </a:r>
          </a:p>
          <a:p>
            <a:pPr algn="just"/>
            <a:r>
              <a:rPr lang="es-EC" sz="2700" dirty="0" smtClean="0">
                <a:latin typeface="Cambria" panose="02040503050406030204" pitchFamily="18" charset="0"/>
                <a:ea typeface="Cambria" panose="02040503050406030204" pitchFamily="18" charset="0"/>
              </a:rPr>
              <a:t>Por otro lado en algunas ocasiones la maquinaria del Consejo Provincial que provee el lastre, tiene que realizar mantenimientos o sufre algún daño siendo la razón de la suspensión de trabajo, como otros factores que se suscita en el GAD Provincial.</a:t>
            </a:r>
            <a:endParaRPr lang="es-EC" sz="2700" dirty="0">
              <a:latin typeface="Cambria" panose="02040503050406030204" pitchFamily="18" charset="0"/>
              <a:ea typeface="Cambria" panose="02040503050406030204" pitchFamily="18" charset="0"/>
            </a:endParaRPr>
          </a:p>
          <a:p>
            <a:pPr algn="just"/>
            <a:endParaRPr lang="es-EC" sz="2400" dirty="0" smtClean="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215380497"/>
      </p:ext>
    </p:extLst>
  </p:cSld>
  <p:clrMapOvr>
    <a:masterClrMapping/>
  </p:clrMapOvr>
  <mc:AlternateContent xmlns:mc="http://schemas.openxmlformats.org/markup-compatibility/2006" xmlns:p14="http://schemas.microsoft.com/office/powerpoint/2010/main">
    <mc:Choice Requires="p14">
      <p:transition p14:dur="250">
        <p14:prism isInverted="1"/>
        <p:sndAc>
          <p:stSnd>
            <p:snd r:embed="rId2" name="wind.wav"/>
          </p:stSnd>
        </p:sndAc>
      </p:transition>
    </mc:Choice>
    <mc:Fallback xmlns="">
      <p:transition>
        <p:fade/>
        <p:sndAc>
          <p:stSnd>
            <p:snd r:embed="rId4" name="wind.wav"/>
          </p:stSnd>
        </p:sndAc>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001708" y="182546"/>
            <a:ext cx="8596668" cy="1320800"/>
          </a:xfrm>
        </p:spPr>
        <p:txBody>
          <a:bodyPr>
            <a:noAutofit/>
          </a:bodyPr>
          <a:lstStyle/>
          <a:p>
            <a:pPr algn="ctr"/>
            <a:r>
              <a:rPr lang="es-EC" sz="5400" b="1" i="1" dirty="0" smtClean="0">
                <a:solidFill>
                  <a:schemeClr val="accent2">
                    <a:lumMod val="50000"/>
                  </a:schemeClr>
                </a:solidFill>
                <a:latin typeface="Century" panose="02040604050505020304" pitchFamily="18" charset="0"/>
              </a:rPr>
              <a:t>GAD PARROQUIAL DE JERUSALÉN</a:t>
            </a:r>
            <a:endParaRPr lang="es-EC" sz="5400" b="1" i="1" dirty="0">
              <a:solidFill>
                <a:schemeClr val="accent2">
                  <a:lumMod val="50000"/>
                </a:schemeClr>
              </a:solidFill>
              <a:latin typeface="Century" panose="02040604050505020304" pitchFamily="18" charset="0"/>
            </a:endParaRPr>
          </a:p>
        </p:txBody>
      </p:sp>
      <p:pic>
        <p:nvPicPr>
          <p:cNvPr id="3" name="Imagen 2"/>
          <p:cNvPicPr>
            <a:picLocks noChangeAspect="1"/>
          </p:cNvPicPr>
          <p:nvPr/>
        </p:nvPicPr>
        <p:blipFill rotWithShape="1">
          <a:blip r:embed="rId3" cstate="print">
            <a:extLst>
              <a:ext uri="{28A0092B-C50C-407E-A947-70E740481C1C}">
                <a14:useLocalDpi xmlns:a14="http://schemas.microsoft.com/office/drawing/2010/main" val="0"/>
              </a:ext>
            </a:extLst>
          </a:blip>
          <a:srcRect l="14151" r="12264"/>
          <a:stretch/>
        </p:blipFill>
        <p:spPr>
          <a:xfrm>
            <a:off x="0" y="0"/>
            <a:ext cx="1885072" cy="1397391"/>
          </a:xfrm>
          <a:prstGeom prst="rect">
            <a:avLst/>
          </a:prstGeom>
        </p:spPr>
      </p:pic>
      <p:sp>
        <p:nvSpPr>
          <p:cNvPr id="4" name="Rectángulo redondeado 3"/>
          <p:cNvSpPr/>
          <p:nvPr/>
        </p:nvSpPr>
        <p:spPr>
          <a:xfrm>
            <a:off x="1094494" y="1883061"/>
            <a:ext cx="10411096" cy="4419265"/>
          </a:xfrm>
          <a:prstGeom prst="roundRect">
            <a:avLst/>
          </a:prstGeom>
          <a:ln w="57150" cmpd="tri">
            <a:solidFill>
              <a:schemeClr val="accent1">
                <a:lumMod val="50000"/>
              </a:schemeClr>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es-EC" sz="2800" b="1" i="1" dirty="0" smtClean="0">
                <a:latin typeface="Cambria" panose="02040503050406030204" pitchFamily="18" charset="0"/>
                <a:ea typeface="Cambria" panose="02040503050406030204" pitchFamily="18" charset="0"/>
              </a:rPr>
              <a:t>3. ¿Por qué no hacen los cuatro viajes en el día. ?</a:t>
            </a:r>
          </a:p>
          <a:p>
            <a:pPr algn="ctr"/>
            <a:endParaRPr lang="es-EC" sz="2800" b="1" i="1" dirty="0" smtClean="0">
              <a:latin typeface="Cambria" panose="02040503050406030204" pitchFamily="18" charset="0"/>
              <a:ea typeface="Cambria" panose="02040503050406030204" pitchFamily="18" charset="0"/>
            </a:endParaRPr>
          </a:p>
          <a:p>
            <a:pPr algn="just"/>
            <a:r>
              <a:rPr lang="es-EC" sz="2800" dirty="0" smtClean="0">
                <a:latin typeface="Cambria" panose="02040503050406030204" pitchFamily="18" charset="0"/>
                <a:ea typeface="Cambria" panose="02040503050406030204" pitchFamily="18" charset="0"/>
              </a:rPr>
              <a:t>La Parroquia Jerusalén cuenta con 76.98 kilómetros de extensión, y es una de las parroquias que mas extensión territorial posee a nivel de las Parroquias del Cantón Biblián, siendo también la mas lejana a la mina de Zhirincay de donde se provee el lastre en el año 2021, razón por la cual las volquetas no puedan realizar los cuatro viajes de lastre. </a:t>
            </a:r>
          </a:p>
        </p:txBody>
      </p:sp>
    </p:spTree>
    <p:extLst>
      <p:ext uri="{BB962C8B-B14F-4D97-AF65-F5344CB8AC3E}">
        <p14:creationId xmlns:p14="http://schemas.microsoft.com/office/powerpoint/2010/main" val="47356244"/>
      </p:ext>
    </p:extLst>
  </p:cSld>
  <p:clrMapOvr>
    <a:masterClrMapping/>
  </p:clrMapOvr>
  <mc:AlternateContent xmlns:mc="http://schemas.openxmlformats.org/markup-compatibility/2006" xmlns:p14="http://schemas.microsoft.com/office/powerpoint/2010/main">
    <mc:Choice Requires="p14">
      <p:transition p14:dur="250">
        <p14:prism isInverted="1"/>
        <p:sndAc>
          <p:stSnd>
            <p:snd r:embed="rId2" name="wind.wav"/>
          </p:stSnd>
        </p:sndAc>
      </p:transition>
    </mc:Choice>
    <mc:Fallback xmlns="">
      <p:transition>
        <p:fade/>
        <p:sndAc>
          <p:stSnd>
            <p:snd r:embed="rId4" name="wind.wav"/>
          </p:stSnd>
        </p:sndAc>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001708" y="182546"/>
            <a:ext cx="8596668" cy="1320800"/>
          </a:xfrm>
        </p:spPr>
        <p:txBody>
          <a:bodyPr>
            <a:noAutofit/>
          </a:bodyPr>
          <a:lstStyle/>
          <a:p>
            <a:pPr algn="ctr"/>
            <a:r>
              <a:rPr lang="es-EC" sz="5400" b="1" i="1" dirty="0" smtClean="0">
                <a:solidFill>
                  <a:schemeClr val="accent2">
                    <a:lumMod val="50000"/>
                  </a:schemeClr>
                </a:solidFill>
                <a:latin typeface="Century" panose="02040604050505020304" pitchFamily="18" charset="0"/>
              </a:rPr>
              <a:t>GAD PARROQUIAL DE JERUSALÉN</a:t>
            </a:r>
            <a:endParaRPr lang="es-EC" sz="5400" b="1" i="1" dirty="0">
              <a:solidFill>
                <a:schemeClr val="accent2">
                  <a:lumMod val="50000"/>
                </a:schemeClr>
              </a:solidFill>
              <a:latin typeface="Century" panose="02040604050505020304" pitchFamily="18" charset="0"/>
            </a:endParaRPr>
          </a:p>
        </p:txBody>
      </p:sp>
      <p:pic>
        <p:nvPicPr>
          <p:cNvPr id="3" name="Imagen 2"/>
          <p:cNvPicPr>
            <a:picLocks noChangeAspect="1"/>
          </p:cNvPicPr>
          <p:nvPr/>
        </p:nvPicPr>
        <p:blipFill rotWithShape="1">
          <a:blip r:embed="rId3" cstate="print">
            <a:extLst>
              <a:ext uri="{28A0092B-C50C-407E-A947-70E740481C1C}">
                <a14:useLocalDpi xmlns:a14="http://schemas.microsoft.com/office/drawing/2010/main" val="0"/>
              </a:ext>
            </a:extLst>
          </a:blip>
          <a:srcRect l="14151" r="12264"/>
          <a:stretch/>
        </p:blipFill>
        <p:spPr>
          <a:xfrm>
            <a:off x="0" y="0"/>
            <a:ext cx="1885072" cy="1397391"/>
          </a:xfrm>
          <a:prstGeom prst="rect">
            <a:avLst/>
          </a:prstGeom>
        </p:spPr>
      </p:pic>
      <p:sp>
        <p:nvSpPr>
          <p:cNvPr id="4" name="Rectángulo redondeado 3"/>
          <p:cNvSpPr/>
          <p:nvPr/>
        </p:nvSpPr>
        <p:spPr>
          <a:xfrm>
            <a:off x="1319350" y="1854926"/>
            <a:ext cx="10411096" cy="4419265"/>
          </a:xfrm>
          <a:prstGeom prst="roundRect">
            <a:avLst/>
          </a:prstGeom>
          <a:ln w="57150" cmpd="tri">
            <a:solidFill>
              <a:schemeClr val="accent1">
                <a:lumMod val="50000"/>
              </a:schemeClr>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es-EC" sz="2700" b="1" i="1" dirty="0" smtClean="0">
                <a:latin typeface="Cambria" panose="02040503050406030204" pitchFamily="18" charset="0"/>
                <a:ea typeface="Cambria" panose="02040503050406030204" pitchFamily="18" charset="0"/>
              </a:rPr>
              <a:t>4. ¿Por qué no dan prioridad para que los trabajos sean bien hechos y no a medias ?</a:t>
            </a:r>
          </a:p>
          <a:p>
            <a:pPr algn="just"/>
            <a:r>
              <a:rPr lang="es-EC" sz="2400" dirty="0" smtClean="0">
                <a:latin typeface="Cambria" panose="02040503050406030204" pitchFamily="18" charset="0"/>
                <a:ea typeface="Cambria" panose="02040503050406030204" pitchFamily="18" charset="0"/>
              </a:rPr>
              <a:t>El Consorcio el Rocío tiene la distribución de días de igual manera para los cuatro  GADS Parroquiales, ya que el monto de aportación es el mismo de todas las cuatro parroquias, pero por la distancia y extensión territorial del GAD Parroquial </a:t>
            </a:r>
            <a:r>
              <a:rPr lang="es-EC" sz="2400" dirty="0">
                <a:latin typeface="Cambria" panose="02040503050406030204" pitchFamily="18" charset="0"/>
                <a:ea typeface="Cambria" panose="02040503050406030204" pitchFamily="18" charset="0"/>
              </a:rPr>
              <a:t>de  Jerusalén </a:t>
            </a:r>
            <a:r>
              <a:rPr lang="es-EC" sz="2400" dirty="0" smtClean="0">
                <a:latin typeface="Cambria" panose="02040503050406030204" pitchFamily="18" charset="0"/>
                <a:ea typeface="Cambria" panose="02040503050406030204" pitchFamily="18" charset="0"/>
              </a:rPr>
              <a:t>y Nazón</a:t>
            </a:r>
            <a:r>
              <a:rPr lang="es-EC" sz="2400" dirty="0">
                <a:latin typeface="Cambria" panose="02040503050406030204" pitchFamily="18" charset="0"/>
                <a:ea typeface="Cambria" panose="02040503050406030204" pitchFamily="18" charset="0"/>
              </a:rPr>
              <a:t>, </a:t>
            </a:r>
            <a:r>
              <a:rPr lang="es-EC" sz="2400" dirty="0" smtClean="0">
                <a:latin typeface="Cambria" panose="02040503050406030204" pitchFamily="18" charset="0"/>
                <a:ea typeface="Cambria" panose="02040503050406030204" pitchFamily="18" charset="0"/>
              </a:rPr>
              <a:t>no se ha podido realizar un lastrado integral, siendo esta la razón principal para que el Sr. Presidente de cada GAD, prioriza los sectores mas afectados a ser intervenidos y en muchos de los casos solo se ha podido realizar bacheos.</a:t>
            </a:r>
          </a:p>
        </p:txBody>
      </p:sp>
    </p:spTree>
    <p:extLst>
      <p:ext uri="{BB962C8B-B14F-4D97-AF65-F5344CB8AC3E}">
        <p14:creationId xmlns:p14="http://schemas.microsoft.com/office/powerpoint/2010/main" val="2807787129"/>
      </p:ext>
    </p:extLst>
  </p:cSld>
  <p:clrMapOvr>
    <a:masterClrMapping/>
  </p:clrMapOvr>
  <mc:AlternateContent xmlns:mc="http://schemas.openxmlformats.org/markup-compatibility/2006" xmlns:p14="http://schemas.microsoft.com/office/powerpoint/2010/main">
    <mc:Choice Requires="p14">
      <p:transition p14:dur="250">
        <p14:prism isInverted="1"/>
        <p:sndAc>
          <p:stSnd>
            <p:snd r:embed="rId2" name="wind.wav"/>
          </p:stSnd>
        </p:sndAc>
      </p:transition>
    </mc:Choice>
    <mc:Fallback xmlns="">
      <p:transition>
        <p:fade/>
        <p:sndAc>
          <p:stSnd>
            <p:snd r:embed="rId4" name="wind.wav"/>
          </p:stSnd>
        </p:sndAc>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001708" y="182546"/>
            <a:ext cx="8596668" cy="1320800"/>
          </a:xfrm>
        </p:spPr>
        <p:txBody>
          <a:bodyPr>
            <a:noAutofit/>
          </a:bodyPr>
          <a:lstStyle/>
          <a:p>
            <a:pPr algn="ctr"/>
            <a:r>
              <a:rPr lang="es-EC" sz="5400" b="1" i="1" dirty="0" smtClean="0">
                <a:solidFill>
                  <a:schemeClr val="accent2">
                    <a:lumMod val="50000"/>
                  </a:schemeClr>
                </a:solidFill>
                <a:latin typeface="Century" panose="02040604050505020304" pitchFamily="18" charset="0"/>
              </a:rPr>
              <a:t>GAD PARROQUIAL DE JERUSALÉN</a:t>
            </a:r>
            <a:endParaRPr lang="es-EC" sz="5400" b="1" i="1" dirty="0">
              <a:solidFill>
                <a:schemeClr val="accent2">
                  <a:lumMod val="50000"/>
                </a:schemeClr>
              </a:solidFill>
              <a:latin typeface="Century" panose="02040604050505020304" pitchFamily="18" charset="0"/>
            </a:endParaRPr>
          </a:p>
        </p:txBody>
      </p:sp>
      <p:pic>
        <p:nvPicPr>
          <p:cNvPr id="3" name="Imagen 2"/>
          <p:cNvPicPr>
            <a:picLocks noChangeAspect="1"/>
          </p:cNvPicPr>
          <p:nvPr/>
        </p:nvPicPr>
        <p:blipFill rotWithShape="1">
          <a:blip r:embed="rId3" cstate="print">
            <a:extLst>
              <a:ext uri="{28A0092B-C50C-407E-A947-70E740481C1C}">
                <a14:useLocalDpi xmlns:a14="http://schemas.microsoft.com/office/drawing/2010/main" val="0"/>
              </a:ext>
            </a:extLst>
          </a:blip>
          <a:srcRect l="14151" r="12264"/>
          <a:stretch/>
        </p:blipFill>
        <p:spPr>
          <a:xfrm>
            <a:off x="0" y="0"/>
            <a:ext cx="1885072" cy="1397391"/>
          </a:xfrm>
          <a:prstGeom prst="rect">
            <a:avLst/>
          </a:prstGeom>
        </p:spPr>
      </p:pic>
      <p:sp>
        <p:nvSpPr>
          <p:cNvPr id="4" name="Rectángulo redondeado 3"/>
          <p:cNvSpPr/>
          <p:nvPr/>
        </p:nvSpPr>
        <p:spPr>
          <a:xfrm>
            <a:off x="1319350" y="1854926"/>
            <a:ext cx="10411096" cy="4419265"/>
          </a:xfrm>
          <a:prstGeom prst="roundRect">
            <a:avLst/>
          </a:prstGeom>
          <a:ln w="57150" cmpd="tri">
            <a:solidFill>
              <a:schemeClr val="accent2">
                <a:lumMod val="50000"/>
              </a:schemeClr>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es-EC" sz="2700" b="1" i="1" dirty="0" smtClean="0">
                <a:latin typeface="Cambria" panose="02040503050406030204" pitchFamily="18" charset="0"/>
                <a:ea typeface="Cambria" panose="02040503050406030204" pitchFamily="18" charset="0"/>
              </a:rPr>
              <a:t>5. ¿Qué cantidad de gasolina se consume en la maquinaria utilizada para arreglar las vías ?</a:t>
            </a:r>
          </a:p>
          <a:p>
            <a:pPr algn="ctr"/>
            <a:endParaRPr lang="es-EC" sz="2700" b="1" i="1" dirty="0" smtClean="0">
              <a:latin typeface="Cambria" panose="02040503050406030204" pitchFamily="18" charset="0"/>
              <a:ea typeface="Cambria" panose="02040503050406030204" pitchFamily="18" charset="0"/>
            </a:endParaRPr>
          </a:p>
          <a:p>
            <a:pPr algn="just"/>
            <a:r>
              <a:rPr lang="es-EC" sz="2400" dirty="0" smtClean="0">
                <a:latin typeface="Cambria" panose="02040503050406030204" pitchFamily="18" charset="0"/>
                <a:ea typeface="Cambria" panose="02040503050406030204" pitchFamily="18" charset="0"/>
              </a:rPr>
              <a:t>El la primera intervención el consumo de diésel de la maquinaria del Consorcio el Rocío fue de 1636.96 galones.</a:t>
            </a:r>
          </a:p>
          <a:p>
            <a:pPr algn="just"/>
            <a:endParaRPr lang="es-EC" sz="2400" dirty="0" smtClean="0">
              <a:latin typeface="Cambria" panose="02040503050406030204" pitchFamily="18" charset="0"/>
              <a:ea typeface="Cambria" panose="02040503050406030204" pitchFamily="18" charset="0"/>
            </a:endParaRPr>
          </a:p>
          <a:p>
            <a:pPr algn="just"/>
            <a:r>
              <a:rPr lang="es-EC" sz="2400" dirty="0" smtClean="0">
                <a:latin typeface="Cambria" panose="02040503050406030204" pitchFamily="18" charset="0"/>
                <a:ea typeface="Cambria" panose="02040503050406030204" pitchFamily="18" charset="0"/>
              </a:rPr>
              <a:t>En la segunda </a:t>
            </a:r>
            <a:r>
              <a:rPr lang="es-EC" sz="2400" dirty="0">
                <a:latin typeface="Cambria" panose="02040503050406030204" pitchFamily="18" charset="0"/>
                <a:ea typeface="Cambria" panose="02040503050406030204" pitchFamily="18" charset="0"/>
              </a:rPr>
              <a:t>intervención el </a:t>
            </a:r>
            <a:r>
              <a:rPr lang="es-EC" sz="2400" dirty="0" smtClean="0">
                <a:latin typeface="Cambria" panose="02040503050406030204" pitchFamily="18" charset="0"/>
                <a:ea typeface="Cambria" panose="02040503050406030204" pitchFamily="18" charset="0"/>
              </a:rPr>
              <a:t>consumo </a:t>
            </a:r>
            <a:r>
              <a:rPr lang="es-EC" sz="2400" dirty="0">
                <a:latin typeface="Cambria" panose="02040503050406030204" pitchFamily="18" charset="0"/>
                <a:ea typeface="Cambria" panose="02040503050406030204" pitchFamily="18" charset="0"/>
              </a:rPr>
              <a:t>de diésel de la maquinaria del Consorcio el Rocío fue de </a:t>
            </a:r>
            <a:r>
              <a:rPr lang="es-EC" sz="2400" dirty="0" smtClean="0">
                <a:latin typeface="Cambria" panose="02040503050406030204" pitchFamily="18" charset="0"/>
                <a:ea typeface="Cambria" panose="02040503050406030204" pitchFamily="18" charset="0"/>
              </a:rPr>
              <a:t>1207.97 </a:t>
            </a:r>
            <a:r>
              <a:rPr lang="es-EC" sz="2400" dirty="0">
                <a:latin typeface="Cambria" panose="02040503050406030204" pitchFamily="18" charset="0"/>
                <a:ea typeface="Cambria" panose="02040503050406030204" pitchFamily="18" charset="0"/>
              </a:rPr>
              <a:t>galones.</a:t>
            </a:r>
          </a:p>
          <a:p>
            <a:pPr algn="just"/>
            <a:endParaRPr lang="es-EC" sz="2400" dirty="0" smtClean="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393609865"/>
      </p:ext>
    </p:extLst>
  </p:cSld>
  <p:clrMapOvr>
    <a:masterClrMapping/>
  </p:clrMapOvr>
  <mc:AlternateContent xmlns:mc="http://schemas.openxmlformats.org/markup-compatibility/2006" xmlns:p14="http://schemas.microsoft.com/office/powerpoint/2010/main">
    <mc:Choice Requires="p14">
      <p:transition p14:dur="250">
        <p14:prism isInverted="1"/>
        <p:sndAc>
          <p:stSnd>
            <p:snd r:embed="rId2" name="wind.wav"/>
          </p:stSnd>
        </p:sndAc>
      </p:transition>
    </mc:Choice>
    <mc:Fallback xmlns="">
      <p:transition>
        <p:fade/>
        <p:sndAc>
          <p:stSnd>
            <p:snd r:embed="rId4" name="wind.wav"/>
          </p:stSnd>
        </p:sndAc>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001708" y="182546"/>
            <a:ext cx="8596668" cy="1320800"/>
          </a:xfrm>
        </p:spPr>
        <p:txBody>
          <a:bodyPr>
            <a:noAutofit/>
          </a:bodyPr>
          <a:lstStyle/>
          <a:p>
            <a:pPr algn="ctr"/>
            <a:r>
              <a:rPr lang="es-EC" sz="5400" b="1" i="1" dirty="0" smtClean="0">
                <a:solidFill>
                  <a:schemeClr val="accent2">
                    <a:lumMod val="50000"/>
                  </a:schemeClr>
                </a:solidFill>
                <a:latin typeface="Century" panose="02040604050505020304" pitchFamily="18" charset="0"/>
              </a:rPr>
              <a:t>GAD PARROQUIAL DE JERUSALÉN</a:t>
            </a:r>
            <a:endParaRPr lang="es-EC" sz="5400" b="1" i="1" dirty="0">
              <a:solidFill>
                <a:schemeClr val="accent2">
                  <a:lumMod val="50000"/>
                </a:schemeClr>
              </a:solidFill>
              <a:latin typeface="Century" panose="02040604050505020304" pitchFamily="18" charset="0"/>
            </a:endParaRPr>
          </a:p>
        </p:txBody>
      </p:sp>
      <p:pic>
        <p:nvPicPr>
          <p:cNvPr id="3" name="Imagen 2"/>
          <p:cNvPicPr>
            <a:picLocks noChangeAspect="1"/>
          </p:cNvPicPr>
          <p:nvPr/>
        </p:nvPicPr>
        <p:blipFill rotWithShape="1">
          <a:blip r:embed="rId3" cstate="print">
            <a:extLst>
              <a:ext uri="{28A0092B-C50C-407E-A947-70E740481C1C}">
                <a14:useLocalDpi xmlns:a14="http://schemas.microsoft.com/office/drawing/2010/main" val="0"/>
              </a:ext>
            </a:extLst>
          </a:blip>
          <a:srcRect l="14151" r="12264"/>
          <a:stretch/>
        </p:blipFill>
        <p:spPr>
          <a:xfrm>
            <a:off x="0" y="0"/>
            <a:ext cx="1885072" cy="1397391"/>
          </a:xfrm>
          <a:prstGeom prst="rect">
            <a:avLst/>
          </a:prstGeom>
        </p:spPr>
      </p:pic>
      <p:sp>
        <p:nvSpPr>
          <p:cNvPr id="4" name="Rectángulo redondeado 3"/>
          <p:cNvSpPr/>
          <p:nvPr/>
        </p:nvSpPr>
        <p:spPr>
          <a:xfrm>
            <a:off x="1319350" y="1854926"/>
            <a:ext cx="10411096" cy="4419265"/>
          </a:xfrm>
          <a:prstGeom prst="roundRect">
            <a:avLst/>
          </a:prstGeom>
          <a:ln w="57150" cmpd="tri">
            <a:solidFill>
              <a:schemeClr val="accent1">
                <a:lumMod val="50000"/>
              </a:schemeClr>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es-EC" sz="2700" b="1" i="1" dirty="0" smtClean="0">
                <a:latin typeface="Cambria" panose="02040503050406030204" pitchFamily="18" charset="0"/>
                <a:ea typeface="Cambria" panose="02040503050406030204" pitchFamily="18" charset="0"/>
              </a:rPr>
              <a:t>6. ¿Cuál es el motivo de que el lastrado se realice solo en ciertas vías y no en todas las necesarias?</a:t>
            </a:r>
          </a:p>
          <a:p>
            <a:pPr algn="ctr"/>
            <a:endParaRPr lang="es-EC" sz="2700" b="1" i="1" dirty="0" smtClean="0">
              <a:latin typeface="Cambria" panose="02040503050406030204" pitchFamily="18" charset="0"/>
              <a:ea typeface="Cambria" panose="02040503050406030204" pitchFamily="18" charset="0"/>
            </a:endParaRPr>
          </a:p>
          <a:p>
            <a:pPr algn="just"/>
            <a:r>
              <a:rPr lang="es-EC" sz="2400" dirty="0" smtClean="0">
                <a:latin typeface="Cambria" panose="02040503050406030204" pitchFamily="18" charset="0"/>
                <a:ea typeface="Cambria" panose="02040503050406030204" pitchFamily="18" charset="0"/>
              </a:rPr>
              <a:t>Como explicamos en preguntas anteriores, el motivo para no poder dar un lastrado integral es por la extensión territorial extensa que posee el GAD Parroquial de Jerusalén, por esa razón siempre se priorizan las vías mas afectadas o los lugares que no se haya podido intervenir anteriormente.</a:t>
            </a:r>
          </a:p>
        </p:txBody>
      </p:sp>
    </p:spTree>
    <p:extLst>
      <p:ext uri="{BB962C8B-B14F-4D97-AF65-F5344CB8AC3E}">
        <p14:creationId xmlns:p14="http://schemas.microsoft.com/office/powerpoint/2010/main" val="1708911624"/>
      </p:ext>
    </p:extLst>
  </p:cSld>
  <p:clrMapOvr>
    <a:masterClrMapping/>
  </p:clrMapOvr>
  <mc:AlternateContent xmlns:mc="http://schemas.openxmlformats.org/markup-compatibility/2006" xmlns:p14="http://schemas.microsoft.com/office/powerpoint/2010/main">
    <mc:Choice Requires="p14">
      <p:transition p14:dur="250">
        <p14:prism isInverted="1"/>
        <p:sndAc>
          <p:stSnd>
            <p:snd r:embed="rId2" name="wind.wav"/>
          </p:stSnd>
        </p:sndAc>
      </p:transition>
    </mc:Choice>
    <mc:Fallback xmlns="">
      <p:transition>
        <p:fade/>
        <p:sndAc>
          <p:stSnd>
            <p:snd r:embed="rId4" name="wind.wav"/>
          </p:stSnd>
        </p:sndAc>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001708" y="182546"/>
            <a:ext cx="8596668" cy="1320800"/>
          </a:xfrm>
        </p:spPr>
        <p:txBody>
          <a:bodyPr>
            <a:noAutofit/>
          </a:bodyPr>
          <a:lstStyle/>
          <a:p>
            <a:pPr algn="ctr"/>
            <a:r>
              <a:rPr lang="es-EC" sz="5400" b="1" i="1" dirty="0" smtClean="0">
                <a:solidFill>
                  <a:schemeClr val="accent2">
                    <a:lumMod val="50000"/>
                  </a:schemeClr>
                </a:solidFill>
                <a:latin typeface="Century" panose="02040604050505020304" pitchFamily="18" charset="0"/>
              </a:rPr>
              <a:t>GAD PARROQUIAL DE JERUSALÉN</a:t>
            </a:r>
            <a:endParaRPr lang="es-EC" sz="5400" b="1" i="1" dirty="0">
              <a:solidFill>
                <a:schemeClr val="accent2">
                  <a:lumMod val="50000"/>
                </a:schemeClr>
              </a:solidFill>
              <a:latin typeface="Century" panose="02040604050505020304" pitchFamily="18" charset="0"/>
            </a:endParaRPr>
          </a:p>
        </p:txBody>
      </p:sp>
      <p:pic>
        <p:nvPicPr>
          <p:cNvPr id="3" name="Imagen 2"/>
          <p:cNvPicPr>
            <a:picLocks noChangeAspect="1"/>
          </p:cNvPicPr>
          <p:nvPr/>
        </p:nvPicPr>
        <p:blipFill rotWithShape="1">
          <a:blip r:embed="rId3" cstate="print">
            <a:extLst>
              <a:ext uri="{28A0092B-C50C-407E-A947-70E740481C1C}">
                <a14:useLocalDpi xmlns:a14="http://schemas.microsoft.com/office/drawing/2010/main" val="0"/>
              </a:ext>
            </a:extLst>
          </a:blip>
          <a:srcRect l="14151" r="12264"/>
          <a:stretch/>
        </p:blipFill>
        <p:spPr>
          <a:xfrm>
            <a:off x="0" y="0"/>
            <a:ext cx="1885072" cy="1397391"/>
          </a:xfrm>
          <a:prstGeom prst="rect">
            <a:avLst/>
          </a:prstGeom>
        </p:spPr>
      </p:pic>
      <p:sp>
        <p:nvSpPr>
          <p:cNvPr id="4" name="Rectángulo redondeado 3"/>
          <p:cNvSpPr/>
          <p:nvPr/>
        </p:nvSpPr>
        <p:spPr>
          <a:xfrm>
            <a:off x="574766" y="1854926"/>
            <a:ext cx="11155680" cy="4419265"/>
          </a:xfrm>
          <a:prstGeom prst="roundRect">
            <a:avLst/>
          </a:prstGeom>
          <a:ln w="57150" cmpd="tri">
            <a:solidFill>
              <a:schemeClr val="accent1">
                <a:lumMod val="50000"/>
              </a:schemeClr>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es-EC" sz="2700" b="1" i="1" dirty="0" smtClean="0">
                <a:latin typeface="Cambria" panose="02040503050406030204" pitchFamily="18" charset="0"/>
                <a:ea typeface="Cambria" panose="02040503050406030204" pitchFamily="18" charset="0"/>
              </a:rPr>
              <a:t>7. ¿Por qué el año 2021 no lastraron las vías de la Parroquia especialmente al Barrio de la Dolorosa?</a:t>
            </a:r>
          </a:p>
          <a:p>
            <a:pPr algn="ctr"/>
            <a:r>
              <a:rPr lang="es-EC" sz="2700" i="1" dirty="0" smtClean="0">
                <a:latin typeface="Cambria" panose="02040503050406030204" pitchFamily="18" charset="0"/>
                <a:ea typeface="Cambria" panose="02040503050406030204" pitchFamily="18" charset="0"/>
              </a:rPr>
              <a:t>Las razones por las que no se intervino algunas vías fueron las siguientes.</a:t>
            </a:r>
          </a:p>
          <a:p>
            <a:pPr marL="342900" indent="-342900" algn="just">
              <a:buFontTx/>
              <a:buChar char="-"/>
            </a:pPr>
            <a:r>
              <a:rPr lang="es-EC" sz="2400" dirty="0" smtClean="0">
                <a:latin typeface="Cambria" panose="02040503050406030204" pitchFamily="18" charset="0"/>
                <a:ea typeface="Cambria" panose="02040503050406030204" pitchFamily="18" charset="0"/>
              </a:rPr>
              <a:t>En una reunión que se dio con el técnico del Consorcio el Rocío, el Sr. Presidente del GAD Parroquial de Jerusalén y todos los presidentes de las Comunidades y barrios, se llego a un acuerdo de priorizar y dar mantenimiento a las vías mas afectadas.</a:t>
            </a:r>
          </a:p>
          <a:p>
            <a:pPr marL="342900" indent="-342900" algn="just">
              <a:buFontTx/>
              <a:buChar char="-"/>
            </a:pPr>
            <a:r>
              <a:rPr lang="es-EC" sz="2400" dirty="0" smtClean="0">
                <a:latin typeface="Cambria" panose="02040503050406030204" pitchFamily="18" charset="0"/>
                <a:ea typeface="Cambria" panose="02040503050406030204" pitchFamily="18" charset="0"/>
              </a:rPr>
              <a:t> La parte urbana es competencia exclusivamente del GAD Municipal según el art. 55 literal </a:t>
            </a:r>
            <a:r>
              <a:rPr lang="es-EC" sz="2400" dirty="0">
                <a:latin typeface="Cambria" panose="02040503050406030204" pitchFamily="18" charset="0"/>
                <a:ea typeface="Cambria" panose="02040503050406030204" pitchFamily="18" charset="0"/>
              </a:rPr>
              <a:t>c) Planificar, construir y mantener la vialidad urbana</a:t>
            </a:r>
            <a:r>
              <a:rPr lang="es-EC" sz="2400" dirty="0" smtClean="0">
                <a:latin typeface="Cambria" panose="02040503050406030204" pitchFamily="18" charset="0"/>
                <a:ea typeface="Cambria" panose="02040503050406030204" pitchFamily="18" charset="0"/>
              </a:rPr>
              <a:t>; por esta razón la maquinaria del Consorcio el Rocío no puede intervenir en esta zona a menos que sea emergente y las razones o causas justificadas lo ameriten. </a:t>
            </a:r>
          </a:p>
        </p:txBody>
      </p:sp>
    </p:spTree>
    <p:extLst>
      <p:ext uri="{BB962C8B-B14F-4D97-AF65-F5344CB8AC3E}">
        <p14:creationId xmlns:p14="http://schemas.microsoft.com/office/powerpoint/2010/main" val="1198313463"/>
      </p:ext>
    </p:extLst>
  </p:cSld>
  <p:clrMapOvr>
    <a:masterClrMapping/>
  </p:clrMapOvr>
  <mc:AlternateContent xmlns:mc="http://schemas.openxmlformats.org/markup-compatibility/2006" xmlns:p14="http://schemas.microsoft.com/office/powerpoint/2010/main">
    <mc:Choice Requires="p14">
      <p:transition p14:dur="250">
        <p14:prism isInverted="1"/>
        <p:sndAc>
          <p:stSnd>
            <p:snd r:embed="rId2" name="wind.wav"/>
          </p:stSnd>
        </p:sndAc>
      </p:transition>
    </mc:Choice>
    <mc:Fallback xmlns="">
      <p:transition>
        <p:fade/>
        <p:sndAc>
          <p:stSnd>
            <p:snd r:embed="rId4" name="wind.wav"/>
          </p:stSnd>
        </p:sndAc>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idx="4294967295"/>
          </p:nvPr>
        </p:nvSpPr>
        <p:spPr>
          <a:xfrm>
            <a:off x="1410789" y="335627"/>
            <a:ext cx="10058400" cy="1450757"/>
          </a:xfrm>
        </p:spPr>
        <p:txBody>
          <a:bodyPr>
            <a:normAutofit/>
          </a:bodyPr>
          <a:lstStyle/>
          <a:p>
            <a:pPr algn="ctr"/>
            <a:r>
              <a:rPr lang="es-EC" sz="3200" b="1" i="1" dirty="0" smtClean="0">
                <a:latin typeface="Cambria" panose="02040503050406030204" pitchFamily="18" charset="0"/>
                <a:ea typeface="Cambria" panose="02040503050406030204" pitchFamily="18" charset="0"/>
              </a:rPr>
              <a:t>INTERVENCIÓN </a:t>
            </a:r>
            <a:r>
              <a:rPr lang="es-EC" sz="3200" b="1" i="1" dirty="0">
                <a:latin typeface="Cambria" panose="02040503050406030204" pitchFamily="18" charset="0"/>
                <a:ea typeface="Cambria" panose="02040503050406030204" pitchFamily="18" charset="0"/>
              </a:rPr>
              <a:t>EN LA PARROQUIA </a:t>
            </a:r>
            <a:r>
              <a:rPr lang="es-EC" sz="3200" b="1" i="1" dirty="0" smtClean="0">
                <a:latin typeface="Cambria" panose="02040503050406030204" pitchFamily="18" charset="0"/>
                <a:ea typeface="Cambria" panose="02040503050406030204" pitchFamily="18" charset="0"/>
              </a:rPr>
              <a:t>NAZÓN </a:t>
            </a:r>
            <a:r>
              <a:rPr lang="es-EC" sz="3200" b="1" i="1" dirty="0">
                <a:latin typeface="Cambria" panose="02040503050406030204" pitchFamily="18" charset="0"/>
                <a:ea typeface="Cambria" panose="02040503050406030204" pitchFamily="18" charset="0"/>
              </a:rPr>
              <a:t>PERIODO 2021</a:t>
            </a:r>
            <a:br>
              <a:rPr lang="es-EC" sz="3200" b="1" i="1" dirty="0">
                <a:latin typeface="Cambria" panose="02040503050406030204" pitchFamily="18" charset="0"/>
                <a:ea typeface="Cambria" panose="02040503050406030204" pitchFamily="18" charset="0"/>
              </a:rPr>
            </a:br>
            <a:r>
              <a:rPr lang="es-EC" sz="3200" b="1" i="1" dirty="0">
                <a:latin typeface="Cambria" panose="02040503050406030204" pitchFamily="18" charset="0"/>
                <a:ea typeface="Cambria" panose="02040503050406030204" pitchFamily="18" charset="0"/>
              </a:rPr>
              <a:t>PRIMERA INTERVENCION</a:t>
            </a:r>
          </a:p>
        </p:txBody>
      </p:sp>
      <p:pic>
        <p:nvPicPr>
          <p:cNvPr id="7" name="Imagen 6"/>
          <p:cNvPicPr>
            <a:picLocks noChangeAspect="1"/>
          </p:cNvPicPr>
          <p:nvPr/>
        </p:nvPicPr>
        <p:blipFill rotWithShape="1">
          <a:blip r:embed="rId2" cstate="print">
            <a:extLst>
              <a:ext uri="{28A0092B-C50C-407E-A947-70E740481C1C}">
                <a14:useLocalDpi xmlns:a14="http://schemas.microsoft.com/office/drawing/2010/main" val="0"/>
              </a:ext>
            </a:extLst>
          </a:blip>
          <a:srcRect l="14151" r="12264"/>
          <a:stretch/>
        </p:blipFill>
        <p:spPr>
          <a:xfrm>
            <a:off x="169817" y="69639"/>
            <a:ext cx="1436914" cy="1537093"/>
          </a:xfrm>
          <a:prstGeom prst="rect">
            <a:avLst/>
          </a:prstGeom>
        </p:spPr>
      </p:pic>
      <p:pic>
        <p:nvPicPr>
          <p:cNvPr id="2052" name="Picture 4" descr="No hay ninguna descripción de la foto disponibl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9972" y="1845073"/>
            <a:ext cx="4316094" cy="2429894"/>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2054" name="Picture 6" descr="No hay ninguna descripción de la foto disponibl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47369" y="1786384"/>
            <a:ext cx="4524588" cy="2547273"/>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2056" name="Picture 8" descr="No hay ninguna descripción de la foto disponible."/>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88274" y="4333656"/>
            <a:ext cx="4377792" cy="2497071"/>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2058" name="Picture 10" descr="No hay ninguna descripción de la foto disponibl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47369" y="4392287"/>
            <a:ext cx="4379717" cy="2465713"/>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58756245"/>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001708" y="182546"/>
            <a:ext cx="8596668" cy="1320800"/>
          </a:xfrm>
        </p:spPr>
        <p:txBody>
          <a:bodyPr>
            <a:noAutofit/>
          </a:bodyPr>
          <a:lstStyle/>
          <a:p>
            <a:pPr algn="ctr"/>
            <a:r>
              <a:rPr lang="es-EC" sz="5400" b="1" i="1" dirty="0" smtClean="0">
                <a:solidFill>
                  <a:schemeClr val="accent2">
                    <a:lumMod val="50000"/>
                  </a:schemeClr>
                </a:solidFill>
                <a:latin typeface="Century" panose="02040604050505020304" pitchFamily="18" charset="0"/>
              </a:rPr>
              <a:t>GAD PARROQUIAL DE JERUSALÉN</a:t>
            </a:r>
            <a:endParaRPr lang="es-EC" sz="5400" b="1" i="1" dirty="0">
              <a:solidFill>
                <a:schemeClr val="accent2">
                  <a:lumMod val="50000"/>
                </a:schemeClr>
              </a:solidFill>
              <a:latin typeface="Century" panose="02040604050505020304" pitchFamily="18" charset="0"/>
            </a:endParaRPr>
          </a:p>
        </p:txBody>
      </p:sp>
      <p:pic>
        <p:nvPicPr>
          <p:cNvPr id="3" name="Imagen 2"/>
          <p:cNvPicPr>
            <a:picLocks noChangeAspect="1"/>
          </p:cNvPicPr>
          <p:nvPr/>
        </p:nvPicPr>
        <p:blipFill rotWithShape="1">
          <a:blip r:embed="rId3" cstate="print">
            <a:extLst>
              <a:ext uri="{28A0092B-C50C-407E-A947-70E740481C1C}">
                <a14:useLocalDpi xmlns:a14="http://schemas.microsoft.com/office/drawing/2010/main" val="0"/>
              </a:ext>
            </a:extLst>
          </a:blip>
          <a:srcRect l="14151" r="12264"/>
          <a:stretch/>
        </p:blipFill>
        <p:spPr>
          <a:xfrm>
            <a:off x="0" y="0"/>
            <a:ext cx="1885072" cy="1397391"/>
          </a:xfrm>
          <a:prstGeom prst="rect">
            <a:avLst/>
          </a:prstGeom>
        </p:spPr>
      </p:pic>
      <p:sp>
        <p:nvSpPr>
          <p:cNvPr id="4" name="Rectángulo redondeado 3"/>
          <p:cNvSpPr/>
          <p:nvPr/>
        </p:nvSpPr>
        <p:spPr>
          <a:xfrm>
            <a:off x="2286002" y="1867988"/>
            <a:ext cx="8190410" cy="4419265"/>
          </a:xfrm>
          <a:prstGeom prst="roundRect">
            <a:avLst/>
          </a:prstGeom>
          <a:ln w="57150" cmpd="tri">
            <a:solidFill>
              <a:schemeClr val="accent1">
                <a:lumMod val="50000"/>
              </a:schemeClr>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es-EC" sz="2700" b="1" i="1" dirty="0" smtClean="0">
                <a:latin typeface="Cambria" panose="02040503050406030204" pitchFamily="18" charset="0"/>
                <a:ea typeface="Cambria" panose="02040503050406030204" pitchFamily="18" charset="0"/>
              </a:rPr>
              <a:t>7. ¿Cuánto de dinero se gasta en la Parroquia en cada Intervención?</a:t>
            </a:r>
          </a:p>
          <a:p>
            <a:pPr algn="ctr"/>
            <a:endParaRPr lang="es-EC" sz="2700" b="1" i="1" dirty="0" smtClean="0">
              <a:latin typeface="Cambria" panose="02040503050406030204" pitchFamily="18" charset="0"/>
              <a:ea typeface="Cambria" panose="02040503050406030204" pitchFamily="18" charset="0"/>
            </a:endParaRPr>
          </a:p>
          <a:p>
            <a:pPr algn="ctr"/>
            <a:r>
              <a:rPr lang="es-EC" sz="2700" i="1" dirty="0" smtClean="0">
                <a:latin typeface="Cambria" panose="02040503050406030204" pitchFamily="18" charset="0"/>
                <a:ea typeface="Cambria" panose="02040503050406030204" pitchFamily="18" charset="0"/>
              </a:rPr>
              <a:t>En la primera intervención se invirtió un monto de $19807.46; </a:t>
            </a:r>
          </a:p>
          <a:p>
            <a:pPr algn="ctr"/>
            <a:endParaRPr lang="es-EC" sz="2700" i="1" dirty="0" smtClean="0">
              <a:latin typeface="Cambria" panose="02040503050406030204" pitchFamily="18" charset="0"/>
              <a:ea typeface="Cambria" panose="02040503050406030204" pitchFamily="18" charset="0"/>
            </a:endParaRPr>
          </a:p>
          <a:p>
            <a:pPr algn="ctr"/>
            <a:r>
              <a:rPr lang="es-EC" sz="2700" i="1" dirty="0" smtClean="0">
                <a:latin typeface="Cambria" panose="02040503050406030204" pitchFamily="18" charset="0"/>
                <a:ea typeface="Cambria" panose="02040503050406030204" pitchFamily="18" charset="0"/>
              </a:rPr>
              <a:t>En la segunda intervención se invirtió un monto de   $11572.62.</a:t>
            </a:r>
          </a:p>
        </p:txBody>
      </p:sp>
    </p:spTree>
    <p:extLst>
      <p:ext uri="{BB962C8B-B14F-4D97-AF65-F5344CB8AC3E}">
        <p14:creationId xmlns:p14="http://schemas.microsoft.com/office/powerpoint/2010/main" val="34692653"/>
      </p:ext>
    </p:extLst>
  </p:cSld>
  <p:clrMapOvr>
    <a:masterClrMapping/>
  </p:clrMapOvr>
  <mc:AlternateContent xmlns:mc="http://schemas.openxmlformats.org/markup-compatibility/2006" xmlns:p14="http://schemas.microsoft.com/office/powerpoint/2010/main">
    <mc:Choice Requires="p14">
      <p:transition p14:dur="250">
        <p14:prism isInverted="1"/>
        <p:sndAc>
          <p:stSnd>
            <p:snd r:embed="rId2" name="wind.wav"/>
          </p:stSnd>
        </p:sndAc>
      </p:transition>
    </mc:Choice>
    <mc:Fallback xmlns="">
      <p:transition>
        <p:fade/>
        <p:sndAc>
          <p:stSnd>
            <p:snd r:embed="rId4" name="wind.wav"/>
          </p:stSnd>
        </p:sndAc>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673377" y="-155574"/>
            <a:ext cx="8596668" cy="1320800"/>
          </a:xfrm>
        </p:spPr>
        <p:txBody>
          <a:bodyPr>
            <a:normAutofit fontScale="90000"/>
          </a:bodyPr>
          <a:lstStyle/>
          <a:p>
            <a:pPr algn="ctr"/>
            <a:r>
              <a:rPr lang="es-EC" dirty="0" smtClean="0">
                <a:solidFill>
                  <a:schemeClr val="accent2">
                    <a:lumMod val="50000"/>
                  </a:schemeClr>
                </a:solidFill>
                <a:latin typeface="Century" panose="02040604050505020304" pitchFamily="18" charset="0"/>
              </a:rPr>
              <a:t>GAD PARROQUIAL DE NAZÓN</a:t>
            </a:r>
            <a:endParaRPr lang="es-EC" dirty="0">
              <a:solidFill>
                <a:schemeClr val="accent2">
                  <a:lumMod val="50000"/>
                </a:schemeClr>
              </a:solidFill>
              <a:latin typeface="Century" panose="02040604050505020304" pitchFamily="18" charset="0"/>
            </a:endParaRPr>
          </a:p>
        </p:txBody>
      </p:sp>
      <p:pic>
        <p:nvPicPr>
          <p:cNvPr id="3" name="Imagen 2"/>
          <p:cNvPicPr>
            <a:picLocks noChangeAspect="1"/>
          </p:cNvPicPr>
          <p:nvPr/>
        </p:nvPicPr>
        <p:blipFill rotWithShape="1">
          <a:blip r:embed="rId3" cstate="print">
            <a:extLst>
              <a:ext uri="{28A0092B-C50C-407E-A947-70E740481C1C}">
                <a14:useLocalDpi xmlns:a14="http://schemas.microsoft.com/office/drawing/2010/main" val="0"/>
              </a:ext>
            </a:extLst>
          </a:blip>
          <a:srcRect l="14151" r="12264"/>
          <a:stretch/>
        </p:blipFill>
        <p:spPr>
          <a:xfrm>
            <a:off x="0" y="1"/>
            <a:ext cx="1200150" cy="1009650"/>
          </a:xfrm>
          <a:prstGeom prst="rect">
            <a:avLst/>
          </a:prstGeom>
        </p:spPr>
      </p:pic>
      <p:sp>
        <p:nvSpPr>
          <p:cNvPr id="4" name="Rectángulo redondeado 3"/>
          <p:cNvSpPr/>
          <p:nvPr/>
        </p:nvSpPr>
        <p:spPr>
          <a:xfrm>
            <a:off x="0" y="1716258"/>
            <a:ext cx="12030891" cy="4557933"/>
          </a:xfrm>
          <a:prstGeom prst="roundRect">
            <a:avLst/>
          </a:prstGeom>
          <a:ln w="38100" cmpd="tri">
            <a:solidFill>
              <a:schemeClr val="accent1">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marL="342900" indent="-342900" algn="ctr">
              <a:buAutoNum type="arabicPeriod"/>
            </a:pPr>
            <a:r>
              <a:rPr lang="es-EC" sz="2800" b="1" i="1" dirty="0" smtClean="0">
                <a:latin typeface="Century" panose="02040604050505020304" pitchFamily="18" charset="0"/>
                <a:ea typeface="Cambria" panose="02040503050406030204" pitchFamily="18" charset="0"/>
              </a:rPr>
              <a:t>¿Cuál es la coordinación que realiza el Técnico del Consorcio el Rocío con los presidentes de las Comunidades, cuando la maquinaria realiza la intervención?</a:t>
            </a:r>
          </a:p>
          <a:p>
            <a:pPr algn="ctr"/>
            <a:endParaRPr lang="es-EC" sz="2800" b="1" i="1" dirty="0" smtClean="0">
              <a:latin typeface="Century" panose="02040604050505020304" pitchFamily="18" charset="0"/>
              <a:ea typeface="Cambria" panose="02040503050406030204" pitchFamily="18" charset="0"/>
            </a:endParaRPr>
          </a:p>
          <a:p>
            <a:pPr algn="just"/>
            <a:r>
              <a:rPr lang="es-EC" sz="2600" dirty="0" smtClean="0">
                <a:latin typeface="Century" panose="02040604050505020304" pitchFamily="18" charset="0"/>
                <a:ea typeface="Cambria" panose="02040503050406030204" pitchFamily="18" charset="0"/>
              </a:rPr>
              <a:t>El Técnico del Consorcio el Rocío, presenta el cronograma de actividades, y antes de cada intervención realiza una inspección de las vías con el presidente de cada Parroquia, para priorizar las vías a ser intervenidas, por lo que cada presidente tiene la obligación de tener un conversatorio con los presidentes de las Comunidades a intervenir para que cooperen con alguna minga o control de los trabajos. </a:t>
            </a:r>
          </a:p>
          <a:p>
            <a:pPr algn="just"/>
            <a:endParaRPr lang="es-EC" sz="24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89759215"/>
      </p:ext>
    </p:extLst>
  </p:cSld>
  <p:clrMapOvr>
    <a:masterClrMapping/>
  </p:clrMapOvr>
  <mc:AlternateContent xmlns:mc="http://schemas.openxmlformats.org/markup-compatibility/2006" xmlns:p14="http://schemas.microsoft.com/office/powerpoint/2010/main">
    <mc:Choice Requires="p14">
      <p:transition p14:dur="250">
        <p14:prism isInverted="1"/>
        <p:sndAc>
          <p:stSnd>
            <p:snd r:embed="rId2" name="wind.wav"/>
          </p:stSnd>
        </p:sndAc>
      </p:transition>
    </mc:Choice>
    <mc:Fallback xmlns="">
      <p:transition>
        <p:fade/>
        <p:sndAc>
          <p:stSnd>
            <p:snd r:embed="rId4" name="wind.wav"/>
          </p:stSnd>
        </p:sndAc>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673377" y="-155574"/>
            <a:ext cx="8596668" cy="1320800"/>
          </a:xfrm>
        </p:spPr>
        <p:txBody>
          <a:bodyPr>
            <a:normAutofit fontScale="90000"/>
          </a:bodyPr>
          <a:lstStyle/>
          <a:p>
            <a:pPr algn="ctr"/>
            <a:r>
              <a:rPr lang="es-EC" dirty="0" smtClean="0">
                <a:solidFill>
                  <a:schemeClr val="accent2">
                    <a:lumMod val="50000"/>
                  </a:schemeClr>
                </a:solidFill>
                <a:latin typeface="Century" panose="02040604050505020304" pitchFamily="18" charset="0"/>
              </a:rPr>
              <a:t>GAD PARROQUIAL DE NAZÓN</a:t>
            </a:r>
            <a:endParaRPr lang="es-EC" dirty="0">
              <a:solidFill>
                <a:schemeClr val="accent2">
                  <a:lumMod val="50000"/>
                </a:schemeClr>
              </a:solidFill>
              <a:latin typeface="Century" panose="02040604050505020304" pitchFamily="18" charset="0"/>
            </a:endParaRPr>
          </a:p>
        </p:txBody>
      </p:sp>
      <p:pic>
        <p:nvPicPr>
          <p:cNvPr id="3" name="Imagen 2"/>
          <p:cNvPicPr>
            <a:picLocks noChangeAspect="1"/>
          </p:cNvPicPr>
          <p:nvPr/>
        </p:nvPicPr>
        <p:blipFill rotWithShape="1">
          <a:blip r:embed="rId3" cstate="print">
            <a:extLst>
              <a:ext uri="{28A0092B-C50C-407E-A947-70E740481C1C}">
                <a14:useLocalDpi xmlns:a14="http://schemas.microsoft.com/office/drawing/2010/main" val="0"/>
              </a:ext>
            </a:extLst>
          </a:blip>
          <a:srcRect l="14151" r="12264"/>
          <a:stretch/>
        </p:blipFill>
        <p:spPr>
          <a:xfrm>
            <a:off x="0" y="1"/>
            <a:ext cx="1200150" cy="1009650"/>
          </a:xfrm>
          <a:prstGeom prst="rect">
            <a:avLst/>
          </a:prstGeom>
        </p:spPr>
      </p:pic>
      <p:sp>
        <p:nvSpPr>
          <p:cNvPr id="4" name="Rectángulo redondeado 3"/>
          <p:cNvSpPr/>
          <p:nvPr/>
        </p:nvSpPr>
        <p:spPr>
          <a:xfrm>
            <a:off x="457200" y="1716258"/>
            <a:ext cx="11443063" cy="4557933"/>
          </a:xfrm>
          <a:prstGeom prst="roundRect">
            <a:avLst/>
          </a:prstGeom>
          <a:ln w="38100" cmpd="tri">
            <a:solidFill>
              <a:schemeClr val="accent1">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s-EC" sz="2800" b="1" i="1" dirty="0" smtClean="0">
                <a:latin typeface="Century" panose="02040604050505020304" pitchFamily="18" charset="0"/>
                <a:ea typeface="Cambria" panose="02040503050406030204" pitchFamily="18" charset="0"/>
              </a:rPr>
              <a:t>2. ¿Qué tipo de control o registro realizó el técnico del Consorcio el Rocío con los operadores de la Institución para el cumplimiento de las actividades dentro de la jornada laboral?</a:t>
            </a:r>
          </a:p>
          <a:p>
            <a:pPr algn="ctr"/>
            <a:endParaRPr lang="es-EC" sz="2800" i="1" dirty="0" smtClean="0">
              <a:latin typeface="Century" panose="02040604050505020304" pitchFamily="18" charset="0"/>
              <a:ea typeface="Cambria" panose="02040503050406030204" pitchFamily="18" charset="0"/>
            </a:endParaRPr>
          </a:p>
          <a:p>
            <a:pPr algn="ctr"/>
            <a:r>
              <a:rPr lang="es-EC" sz="2800" i="1" dirty="0" smtClean="0">
                <a:latin typeface="Century" panose="02040604050505020304" pitchFamily="18" charset="0"/>
                <a:ea typeface="Cambria" panose="02040503050406030204" pitchFamily="18" charset="0"/>
              </a:rPr>
              <a:t>El control que realiza el técnico de la Institución son actividades de campo y de oficina, para realizar todos los informes de las actividades de los choferes y operadores, controlando que cumplan con sus actividades de mantenimiento vial en las Comunidades.</a:t>
            </a:r>
            <a:endParaRPr lang="es-EC" sz="2800" b="1" i="1" dirty="0" smtClean="0">
              <a:latin typeface="Century" panose="02040604050505020304" pitchFamily="18" charset="0"/>
              <a:ea typeface="Cambria" panose="02040503050406030204" pitchFamily="18" charset="0"/>
            </a:endParaRPr>
          </a:p>
          <a:p>
            <a:pPr algn="just"/>
            <a:endParaRPr lang="es-EC" sz="2800" dirty="0" smtClean="0">
              <a:latin typeface="Century" panose="02040604050505020304" pitchFamily="18" charset="0"/>
              <a:ea typeface="Cambria" panose="02040503050406030204" pitchFamily="18" charset="0"/>
            </a:endParaRPr>
          </a:p>
          <a:p>
            <a:pPr algn="just"/>
            <a:endParaRPr lang="es-EC" sz="24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565860215"/>
      </p:ext>
    </p:extLst>
  </p:cSld>
  <p:clrMapOvr>
    <a:masterClrMapping/>
  </p:clrMapOvr>
  <mc:AlternateContent xmlns:mc="http://schemas.openxmlformats.org/markup-compatibility/2006" xmlns:p14="http://schemas.microsoft.com/office/powerpoint/2010/main">
    <mc:Choice Requires="p14">
      <p:transition p14:dur="250">
        <p14:prism isInverted="1"/>
        <p:sndAc>
          <p:stSnd>
            <p:snd r:embed="rId2" name="wind.wav"/>
          </p:stSnd>
        </p:sndAc>
      </p:transition>
    </mc:Choice>
    <mc:Fallback xmlns="">
      <p:transition>
        <p:fade/>
        <p:sndAc>
          <p:stSnd>
            <p:snd r:embed="rId4" name="wind.wav"/>
          </p:stSnd>
        </p:sndAc>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404862" y="155121"/>
            <a:ext cx="8596668" cy="1320800"/>
          </a:xfrm>
        </p:spPr>
        <p:txBody>
          <a:bodyPr>
            <a:normAutofit fontScale="90000"/>
          </a:bodyPr>
          <a:lstStyle/>
          <a:p>
            <a:pPr algn="ctr"/>
            <a:r>
              <a:rPr lang="es-EC" dirty="0" smtClean="0">
                <a:solidFill>
                  <a:schemeClr val="accent2">
                    <a:lumMod val="50000"/>
                  </a:schemeClr>
                </a:solidFill>
                <a:latin typeface="Century" panose="02040604050505020304" pitchFamily="18" charset="0"/>
                <a:ea typeface="Cambria" panose="02040503050406030204" pitchFamily="18" charset="0"/>
              </a:rPr>
              <a:t>GAD PARROQUIAL DE NAZÓN</a:t>
            </a:r>
            <a:endParaRPr lang="es-EC" dirty="0">
              <a:solidFill>
                <a:schemeClr val="accent2">
                  <a:lumMod val="50000"/>
                </a:schemeClr>
              </a:solidFill>
              <a:latin typeface="Century" panose="02040604050505020304" pitchFamily="18" charset="0"/>
              <a:ea typeface="Cambria" panose="02040503050406030204" pitchFamily="18" charset="0"/>
            </a:endParaRPr>
          </a:p>
        </p:txBody>
      </p:sp>
      <p:pic>
        <p:nvPicPr>
          <p:cNvPr id="3" name="Imagen 2"/>
          <p:cNvPicPr>
            <a:picLocks noChangeAspect="1"/>
          </p:cNvPicPr>
          <p:nvPr/>
        </p:nvPicPr>
        <p:blipFill rotWithShape="1">
          <a:blip r:embed="rId3" cstate="print">
            <a:extLst>
              <a:ext uri="{28A0092B-C50C-407E-A947-70E740481C1C}">
                <a14:useLocalDpi xmlns:a14="http://schemas.microsoft.com/office/drawing/2010/main" val="0"/>
              </a:ext>
            </a:extLst>
          </a:blip>
          <a:srcRect l="14151" r="12264"/>
          <a:stretch/>
        </p:blipFill>
        <p:spPr>
          <a:xfrm>
            <a:off x="0" y="1"/>
            <a:ext cx="1200150" cy="1009650"/>
          </a:xfrm>
          <a:prstGeom prst="rect">
            <a:avLst/>
          </a:prstGeom>
        </p:spPr>
      </p:pic>
      <p:sp>
        <p:nvSpPr>
          <p:cNvPr id="4" name="Rectángulo redondeado 3"/>
          <p:cNvSpPr/>
          <p:nvPr/>
        </p:nvSpPr>
        <p:spPr>
          <a:xfrm>
            <a:off x="1200150" y="1737360"/>
            <a:ext cx="9707336" cy="4506686"/>
          </a:xfrm>
          <a:prstGeom prst="roundRect">
            <a:avLst/>
          </a:prstGeom>
          <a:ln w="38100" cmpd="tri">
            <a:solidFill>
              <a:schemeClr val="accent1">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s-EC" sz="2400" b="1" i="1" dirty="0" smtClean="0">
              <a:latin typeface="Cambria" panose="02040503050406030204" pitchFamily="18" charset="0"/>
              <a:ea typeface="Cambria" panose="02040503050406030204" pitchFamily="18" charset="0"/>
            </a:endParaRPr>
          </a:p>
          <a:p>
            <a:pPr algn="ctr"/>
            <a:endParaRPr lang="es-EC" sz="2400" b="1" i="1" dirty="0">
              <a:latin typeface="Cambria" panose="02040503050406030204" pitchFamily="18" charset="0"/>
              <a:ea typeface="Cambria" panose="02040503050406030204" pitchFamily="18" charset="0"/>
            </a:endParaRPr>
          </a:p>
          <a:p>
            <a:pPr algn="ctr"/>
            <a:r>
              <a:rPr lang="es-EC" sz="2400" b="1" i="1" dirty="0" smtClean="0">
                <a:latin typeface="Cambria" panose="02040503050406030204" pitchFamily="18" charset="0"/>
                <a:ea typeface="Cambria" panose="02040503050406030204" pitchFamily="18" charset="0"/>
              </a:rPr>
              <a:t>3. ¿Cuál fue la planificación y ejecución presupuestaria con la asignación de los $25.000,00 para la Parroquia Nazón?</a:t>
            </a:r>
          </a:p>
          <a:p>
            <a:pPr algn="just"/>
            <a:endParaRPr lang="es-EC" sz="2400" dirty="0" smtClean="0">
              <a:latin typeface="Cambria" panose="02040503050406030204" pitchFamily="18" charset="0"/>
              <a:ea typeface="Cambria" panose="02040503050406030204" pitchFamily="18" charset="0"/>
            </a:endParaRPr>
          </a:p>
          <a:p>
            <a:pPr algn="just"/>
            <a:r>
              <a:rPr lang="es-EC" sz="2400" dirty="0" smtClean="0">
                <a:latin typeface="Cambria" panose="02040503050406030204" pitchFamily="18" charset="0"/>
                <a:ea typeface="Cambria" panose="02040503050406030204" pitchFamily="18" charset="0"/>
              </a:rPr>
              <a:t>La presentación de la inversión de los $25.000,00 que el GAD Parroquial de Nazón, aporta al Consorcio el Rocío cumpliendo con el Registro Oficial N°603 clausula octava literal e); es presentada por el departamento financiero y entregada a cada presidente del GAD Parroquial, es decir dicha información reposa en las Instalaciones del GAD Parroquial, pues con cada aporte de los miembros del Consorcio se cubre los gastos administrativos y operativos.</a:t>
            </a:r>
          </a:p>
          <a:p>
            <a:pPr algn="just"/>
            <a:endParaRPr lang="es-EC" sz="2400" dirty="0" smtClean="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69848351"/>
      </p:ext>
    </p:extLst>
  </p:cSld>
  <p:clrMapOvr>
    <a:masterClrMapping/>
  </p:clrMapOvr>
  <mc:AlternateContent xmlns:mc="http://schemas.openxmlformats.org/markup-compatibility/2006" xmlns:p14="http://schemas.microsoft.com/office/powerpoint/2010/main">
    <mc:Choice Requires="p14">
      <p:transition p14:dur="250">
        <p14:prism isInverted="1"/>
        <p:sndAc>
          <p:stSnd>
            <p:snd r:embed="rId2" name="wind.wav"/>
          </p:stSnd>
        </p:sndAc>
      </p:transition>
    </mc:Choice>
    <mc:Fallback xmlns="">
      <p:transition>
        <p:fade/>
        <p:sndAc>
          <p:stSnd>
            <p:snd r:embed="rId4" name="wind.wav"/>
          </p:stSnd>
        </p:sndAc>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344084" y="590550"/>
            <a:ext cx="8596668" cy="1320800"/>
          </a:xfrm>
        </p:spPr>
        <p:txBody>
          <a:bodyPr>
            <a:normAutofit fontScale="90000"/>
          </a:bodyPr>
          <a:lstStyle/>
          <a:p>
            <a:pPr algn="ctr"/>
            <a:r>
              <a:rPr lang="es-EC" b="1" i="1" dirty="0" smtClean="0">
                <a:solidFill>
                  <a:schemeClr val="accent2">
                    <a:lumMod val="50000"/>
                  </a:schemeClr>
                </a:solidFill>
                <a:latin typeface="Century" panose="02040604050505020304" pitchFamily="18" charset="0"/>
              </a:rPr>
              <a:t>PRESUPUESTO  Y KILOMETRAJE TOTAL INVERTIDO</a:t>
            </a:r>
            <a:endParaRPr lang="es-EC" dirty="0">
              <a:solidFill>
                <a:schemeClr val="accent2">
                  <a:lumMod val="50000"/>
                </a:schemeClr>
              </a:solidFill>
            </a:endParaRPr>
          </a:p>
        </p:txBody>
      </p:sp>
      <p:sp>
        <p:nvSpPr>
          <p:cNvPr id="3" name="Rectángulo redondeado 2"/>
          <p:cNvSpPr/>
          <p:nvPr/>
        </p:nvSpPr>
        <p:spPr>
          <a:xfrm>
            <a:off x="1200149" y="1911350"/>
            <a:ext cx="9280282" cy="4450261"/>
          </a:xfrm>
          <a:prstGeom prst="roundRect">
            <a:avLst/>
          </a:prstGeom>
          <a:ln w="38100" cmpd="tri">
            <a:solidFill>
              <a:schemeClr val="accent1">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s-EC" sz="3600" dirty="0" smtClean="0">
              <a:latin typeface="Cambria" panose="02040503050406030204" pitchFamily="18" charset="0"/>
              <a:ea typeface="Cambria" panose="02040503050406030204" pitchFamily="18" charset="0"/>
            </a:endParaRPr>
          </a:p>
          <a:p>
            <a:pPr algn="ctr"/>
            <a:r>
              <a:rPr lang="es-EC" sz="3600" dirty="0" smtClean="0">
                <a:latin typeface="Cambria" panose="02040503050406030204" pitchFamily="18" charset="0"/>
                <a:ea typeface="Cambria" panose="02040503050406030204" pitchFamily="18" charset="0"/>
              </a:rPr>
              <a:t>PRESUPUESTO TOTAL 2021</a:t>
            </a:r>
          </a:p>
          <a:p>
            <a:pPr algn="ctr"/>
            <a:endParaRPr lang="es-EC" sz="2400" dirty="0">
              <a:latin typeface="Cambria" panose="02040503050406030204" pitchFamily="18" charset="0"/>
              <a:ea typeface="Cambria" panose="02040503050406030204" pitchFamily="18" charset="0"/>
            </a:endParaRPr>
          </a:p>
          <a:p>
            <a:pPr algn="ctr"/>
            <a:endParaRPr lang="es-EC" sz="2400" dirty="0" smtClean="0">
              <a:latin typeface="Cambria" panose="02040503050406030204" pitchFamily="18" charset="0"/>
              <a:ea typeface="Cambria" panose="02040503050406030204" pitchFamily="18" charset="0"/>
            </a:endParaRPr>
          </a:p>
          <a:p>
            <a:pPr algn="ctr"/>
            <a:endParaRPr lang="es-EC" sz="2400" dirty="0">
              <a:latin typeface="Cambria" panose="02040503050406030204" pitchFamily="18" charset="0"/>
              <a:ea typeface="Cambria" panose="02040503050406030204" pitchFamily="18" charset="0"/>
            </a:endParaRPr>
          </a:p>
          <a:p>
            <a:pPr algn="ctr"/>
            <a:endParaRPr lang="es-EC" sz="2400" dirty="0">
              <a:latin typeface="Cambria" panose="02040503050406030204" pitchFamily="18" charset="0"/>
              <a:ea typeface="Cambria" panose="02040503050406030204" pitchFamily="18" charset="0"/>
            </a:endParaRPr>
          </a:p>
          <a:p>
            <a:pPr algn="ctr"/>
            <a:r>
              <a:rPr lang="es-EC" sz="2400" dirty="0" smtClean="0">
                <a:latin typeface="Cambria" panose="02040503050406030204" pitchFamily="18" charset="0"/>
                <a:ea typeface="Cambria" panose="02040503050406030204" pitchFamily="18" charset="0"/>
              </a:rPr>
              <a:t>KILOMETRAJE TOTAL TRABAJADO </a:t>
            </a:r>
            <a:r>
              <a:rPr lang="es-EC" sz="2400" dirty="0" smtClean="0">
                <a:latin typeface="Cambria" panose="02040503050406030204" pitchFamily="18" charset="0"/>
                <a:ea typeface="Cambria" panose="02040503050406030204" pitchFamily="18" charset="0"/>
              </a:rPr>
              <a:t>2021</a:t>
            </a:r>
            <a:endParaRPr lang="es-EC" sz="2400" dirty="0" smtClean="0">
              <a:latin typeface="Cambria" panose="02040503050406030204" pitchFamily="18" charset="0"/>
              <a:ea typeface="Cambria" panose="02040503050406030204" pitchFamily="18" charset="0"/>
            </a:endParaRPr>
          </a:p>
          <a:p>
            <a:pPr algn="ctr"/>
            <a:endParaRPr lang="es-EC" sz="2400" dirty="0">
              <a:latin typeface="Cambria" panose="02040503050406030204" pitchFamily="18" charset="0"/>
              <a:ea typeface="Cambria" panose="02040503050406030204" pitchFamily="18" charset="0"/>
            </a:endParaRPr>
          </a:p>
          <a:p>
            <a:pPr algn="ctr"/>
            <a:r>
              <a:rPr lang="es-EC" sz="2400" dirty="0" smtClean="0">
                <a:latin typeface="Cambria" panose="02040503050406030204" pitchFamily="18" charset="0"/>
                <a:ea typeface="Cambria" panose="02040503050406030204" pitchFamily="18" charset="0"/>
              </a:rPr>
              <a:t> </a:t>
            </a:r>
          </a:p>
          <a:p>
            <a:pPr algn="ctr"/>
            <a:endParaRPr lang="es-EC" sz="2400" dirty="0">
              <a:latin typeface="Cambria" panose="02040503050406030204" pitchFamily="18" charset="0"/>
              <a:ea typeface="Cambria" panose="02040503050406030204" pitchFamily="18" charset="0"/>
            </a:endParaRPr>
          </a:p>
          <a:p>
            <a:pPr algn="ctr"/>
            <a:r>
              <a:rPr lang="es-EC" sz="2400" dirty="0" smtClean="0">
                <a:latin typeface="Cambria" panose="02040503050406030204" pitchFamily="18" charset="0"/>
                <a:ea typeface="Cambria" panose="02040503050406030204" pitchFamily="18" charset="0"/>
              </a:rPr>
              <a:t> </a:t>
            </a:r>
          </a:p>
          <a:p>
            <a:pPr algn="ctr"/>
            <a:r>
              <a:rPr lang="es-EC" sz="2400" dirty="0" smtClean="0">
                <a:latin typeface="Cambria" panose="02040503050406030204" pitchFamily="18" charset="0"/>
                <a:ea typeface="Cambria" panose="02040503050406030204" pitchFamily="18" charset="0"/>
                <a:cs typeface="Calibri" panose="020F0502020204030204" pitchFamily="34" charset="0"/>
              </a:rPr>
              <a:t>A NIVEL DE LAS CUATRO PARROQUIAS DEL CANTÓN BIBLIÁN</a:t>
            </a:r>
          </a:p>
          <a:p>
            <a:pPr algn="ctr"/>
            <a:endParaRPr lang="es-EC" sz="2400" dirty="0">
              <a:latin typeface="Cambria" panose="02040503050406030204" pitchFamily="18" charset="0"/>
              <a:ea typeface="Cambria" panose="02040503050406030204" pitchFamily="18" charset="0"/>
            </a:endParaRPr>
          </a:p>
        </p:txBody>
      </p:sp>
      <p:sp>
        <p:nvSpPr>
          <p:cNvPr id="4" name="Rectángulo redondeado 3"/>
          <p:cNvSpPr/>
          <p:nvPr/>
        </p:nvSpPr>
        <p:spPr>
          <a:xfrm>
            <a:off x="4138239" y="4553437"/>
            <a:ext cx="2407302" cy="678116"/>
          </a:xfrm>
          <a:prstGeom prst="roundRect">
            <a:avLst/>
          </a:prstGeom>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2800" dirty="0" smtClean="0">
                <a:ln w="0"/>
                <a:solidFill>
                  <a:schemeClr val="tx1"/>
                </a:solidFill>
                <a:effectLst>
                  <a:outerShdw blurRad="38100" dist="19050" dir="2700000" algn="tl" rotWithShape="0">
                    <a:schemeClr val="dk1">
                      <a:alpha val="40000"/>
                    </a:schemeClr>
                  </a:outerShdw>
                </a:effectLst>
                <a:latin typeface="Century" panose="02040604050505020304" pitchFamily="18" charset="0"/>
              </a:rPr>
              <a:t>138,36 km</a:t>
            </a:r>
            <a:endParaRPr lang="es-EC" sz="3200" b="1" dirty="0">
              <a:ln w="0"/>
              <a:solidFill>
                <a:schemeClr val="accent2">
                  <a:lumMod val="50000"/>
                </a:schemeClr>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endParaRPr>
          </a:p>
        </p:txBody>
      </p:sp>
      <p:pic>
        <p:nvPicPr>
          <p:cNvPr id="5" name="Imagen 4"/>
          <p:cNvPicPr>
            <a:picLocks noChangeAspect="1"/>
          </p:cNvPicPr>
          <p:nvPr/>
        </p:nvPicPr>
        <p:blipFill rotWithShape="1">
          <a:blip r:embed="rId3" cstate="print">
            <a:extLst>
              <a:ext uri="{28A0092B-C50C-407E-A947-70E740481C1C}">
                <a14:useLocalDpi xmlns:a14="http://schemas.microsoft.com/office/drawing/2010/main" val="0"/>
              </a:ext>
            </a:extLst>
          </a:blip>
          <a:srcRect l="14151" r="12264"/>
          <a:stretch/>
        </p:blipFill>
        <p:spPr>
          <a:xfrm>
            <a:off x="0" y="1"/>
            <a:ext cx="1200150" cy="1009650"/>
          </a:xfrm>
          <a:prstGeom prst="rect">
            <a:avLst/>
          </a:prstGeom>
        </p:spPr>
      </p:pic>
      <p:sp>
        <p:nvSpPr>
          <p:cNvPr id="6" name="Rectángulo redondeado 5"/>
          <p:cNvSpPr/>
          <p:nvPr/>
        </p:nvSpPr>
        <p:spPr>
          <a:xfrm>
            <a:off x="4360308" y="2788731"/>
            <a:ext cx="2185233" cy="634649"/>
          </a:xfrm>
          <a:prstGeom prst="roundRect">
            <a:avLst/>
          </a:prstGeom>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2400" b="1" dirty="0">
                <a:solidFill>
                  <a:schemeClr val="tx1"/>
                </a:solidFill>
                <a:latin typeface="Century" panose="02040604050505020304" pitchFamily="18" charset="0"/>
                <a:ea typeface="Cambria" panose="02040503050406030204" pitchFamily="18" charset="0"/>
              </a:rPr>
              <a:t>$ </a:t>
            </a:r>
            <a:r>
              <a:rPr lang="es-EC" sz="2400" b="1" dirty="0" smtClean="0">
                <a:solidFill>
                  <a:schemeClr val="tx1"/>
                </a:solidFill>
                <a:latin typeface="Century" panose="02040604050505020304" pitchFamily="18" charset="0"/>
              </a:rPr>
              <a:t>151,014.07</a:t>
            </a:r>
            <a:endParaRPr lang="es-EC" sz="2800" b="1" dirty="0">
              <a:ln w="0"/>
              <a:solidFill>
                <a:schemeClr val="tx1"/>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453378870"/>
      </p:ext>
    </p:extLst>
  </p:cSld>
  <p:clrMapOvr>
    <a:masterClrMapping/>
  </p:clrMapOvr>
  <mc:AlternateContent xmlns:mc="http://schemas.openxmlformats.org/markup-compatibility/2006" xmlns:p14="http://schemas.microsoft.com/office/powerpoint/2010/main">
    <mc:Choice Requires="p14">
      <p:transition p14:dur="250">
        <p14:prism isInverted="1"/>
        <p:sndAc>
          <p:stSnd>
            <p:snd r:embed="rId2" name="wind.wav"/>
          </p:stSnd>
        </p:sndAc>
      </p:transition>
    </mc:Choice>
    <mc:Fallback xmlns="">
      <p:transition>
        <p:fade/>
        <p:sndAc>
          <p:stSnd>
            <p:snd r:embed="rId4" name="wind.wav"/>
          </p:stSnd>
        </p:sndAc>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3208148" y="718140"/>
            <a:ext cx="6120680" cy="1107996"/>
          </a:xfrm>
          <a:prstGeom prst="rect">
            <a:avLst/>
          </a:prstGeom>
          <a:noFill/>
        </p:spPr>
        <p:txBody>
          <a:bodyPr wrap="square" rtlCol="0">
            <a:spAutoFit/>
          </a:bodyPr>
          <a:lstStyle/>
          <a:p>
            <a:pPr algn="ctr"/>
            <a:r>
              <a:rPr lang="es-EC" sz="6600" b="1" dirty="0">
                <a:solidFill>
                  <a:prstClr val="black"/>
                </a:solidFill>
                <a:latin typeface="Algerian" pitchFamily="82" charset="0"/>
              </a:rPr>
              <a:t>GRACIAS </a:t>
            </a:r>
          </a:p>
        </p:txBody>
      </p:sp>
      <p:sp>
        <p:nvSpPr>
          <p:cNvPr id="3" name="2 CuadroTexto"/>
          <p:cNvSpPr txBox="1"/>
          <p:nvPr/>
        </p:nvSpPr>
        <p:spPr>
          <a:xfrm>
            <a:off x="0" y="4130392"/>
            <a:ext cx="4575226" cy="2308324"/>
          </a:xfrm>
          <a:prstGeom prst="rect">
            <a:avLst/>
          </a:prstGeom>
          <a:noFill/>
        </p:spPr>
        <p:txBody>
          <a:bodyPr wrap="square" rtlCol="0">
            <a:spAutoFit/>
          </a:bodyPr>
          <a:lstStyle/>
          <a:p>
            <a:pPr algn="ctr"/>
            <a:r>
              <a:rPr lang="es-EC" sz="3600" i="1" dirty="0">
                <a:solidFill>
                  <a:prstClr val="black"/>
                </a:solidFill>
                <a:latin typeface="Century" panose="02040604050505020304" pitchFamily="18" charset="0"/>
              </a:rPr>
              <a:t>Sr. German Rivera</a:t>
            </a:r>
          </a:p>
          <a:p>
            <a:pPr algn="ctr"/>
            <a:r>
              <a:rPr lang="es-EC" sz="3600" b="1" i="1" dirty="0" smtClean="0">
                <a:solidFill>
                  <a:prstClr val="black"/>
                </a:solidFill>
                <a:latin typeface="Century" panose="02040604050505020304" pitchFamily="18" charset="0"/>
              </a:rPr>
              <a:t>EX PRESIDENTE </a:t>
            </a:r>
            <a:r>
              <a:rPr lang="es-EC" sz="3600" b="1" i="1" dirty="0">
                <a:solidFill>
                  <a:prstClr val="black"/>
                </a:solidFill>
                <a:latin typeface="Century" panose="02040604050505020304" pitchFamily="18" charset="0"/>
              </a:rPr>
              <a:t>DEL CONSORCIO EL </a:t>
            </a:r>
            <a:r>
              <a:rPr lang="es-EC" sz="3600" b="1" i="1" dirty="0" smtClean="0">
                <a:solidFill>
                  <a:prstClr val="black"/>
                </a:solidFill>
                <a:latin typeface="Century" panose="02040604050505020304" pitchFamily="18" charset="0"/>
              </a:rPr>
              <a:t>ROCIO 2021</a:t>
            </a:r>
            <a:endParaRPr lang="es-EC" sz="3600" b="1" i="1" dirty="0">
              <a:solidFill>
                <a:prstClr val="black"/>
              </a:solidFill>
              <a:latin typeface="Century" panose="02040604050505020304" pitchFamily="18" charset="0"/>
            </a:endParaRPr>
          </a:p>
        </p:txBody>
      </p:sp>
      <p:pic>
        <p:nvPicPr>
          <p:cNvPr id="5" name="Imagen 4"/>
          <p:cNvPicPr/>
          <p:nvPr/>
        </p:nvPicPr>
        <p:blipFill>
          <a:blip r:embed="rId3">
            <a:extLst>
              <a:ext uri="{28A0092B-C50C-407E-A947-70E740481C1C}">
                <a14:useLocalDpi xmlns:a14="http://schemas.microsoft.com/office/drawing/2010/main" val="0"/>
              </a:ext>
            </a:extLst>
          </a:blip>
          <a:srcRect/>
          <a:stretch>
            <a:fillRect/>
          </a:stretch>
        </p:blipFill>
        <p:spPr bwMode="auto">
          <a:xfrm>
            <a:off x="4000236" y="1826136"/>
            <a:ext cx="4536504" cy="2304256"/>
          </a:xfrm>
          <a:prstGeom prst="rect">
            <a:avLst/>
          </a:prstGeom>
          <a:noFill/>
        </p:spPr>
      </p:pic>
      <p:sp>
        <p:nvSpPr>
          <p:cNvPr id="6" name="2 CuadroTexto"/>
          <p:cNvSpPr txBox="1"/>
          <p:nvPr/>
        </p:nvSpPr>
        <p:spPr>
          <a:xfrm>
            <a:off x="6645171" y="4130392"/>
            <a:ext cx="4575226" cy="2308324"/>
          </a:xfrm>
          <a:prstGeom prst="rect">
            <a:avLst/>
          </a:prstGeom>
          <a:noFill/>
        </p:spPr>
        <p:txBody>
          <a:bodyPr wrap="square" rtlCol="0">
            <a:spAutoFit/>
          </a:bodyPr>
          <a:lstStyle/>
          <a:p>
            <a:pPr algn="ctr"/>
            <a:r>
              <a:rPr lang="es-EC" sz="3600" i="1" dirty="0" smtClean="0">
                <a:solidFill>
                  <a:prstClr val="black"/>
                </a:solidFill>
                <a:latin typeface="Century" panose="02040604050505020304" pitchFamily="18" charset="0"/>
              </a:rPr>
              <a:t>Sra. Zoila Yauri</a:t>
            </a:r>
            <a:endParaRPr lang="es-EC" sz="3600" i="1" dirty="0">
              <a:solidFill>
                <a:prstClr val="black"/>
              </a:solidFill>
              <a:latin typeface="Century" panose="02040604050505020304" pitchFamily="18" charset="0"/>
            </a:endParaRPr>
          </a:p>
          <a:p>
            <a:pPr algn="ctr"/>
            <a:r>
              <a:rPr lang="es-EC" sz="3600" b="1" i="1" dirty="0" smtClean="0">
                <a:solidFill>
                  <a:prstClr val="black"/>
                </a:solidFill>
                <a:latin typeface="Century" panose="02040604050505020304" pitchFamily="18" charset="0"/>
              </a:rPr>
              <a:t>PRESIDENTA DEL </a:t>
            </a:r>
            <a:r>
              <a:rPr lang="es-EC" sz="3600" b="1" i="1" dirty="0">
                <a:solidFill>
                  <a:prstClr val="black"/>
                </a:solidFill>
                <a:latin typeface="Century" panose="02040604050505020304" pitchFamily="18" charset="0"/>
              </a:rPr>
              <a:t>CONSORCIO EL </a:t>
            </a:r>
            <a:r>
              <a:rPr lang="es-EC" sz="3600" b="1" i="1" dirty="0" smtClean="0">
                <a:solidFill>
                  <a:prstClr val="black"/>
                </a:solidFill>
                <a:latin typeface="Century" panose="02040604050505020304" pitchFamily="18" charset="0"/>
              </a:rPr>
              <a:t>ROCIO 2022</a:t>
            </a:r>
            <a:endParaRPr lang="es-EC" sz="3600" b="1" i="1" dirty="0">
              <a:solidFill>
                <a:prstClr val="black"/>
              </a:solidFill>
              <a:latin typeface="Century" panose="02040604050505020304" pitchFamily="18" charset="0"/>
            </a:endParaRPr>
          </a:p>
        </p:txBody>
      </p:sp>
    </p:spTree>
    <p:extLst>
      <p:ext uri="{BB962C8B-B14F-4D97-AF65-F5344CB8AC3E}">
        <p14:creationId xmlns:p14="http://schemas.microsoft.com/office/powerpoint/2010/main" val="4068456679"/>
      </p:ext>
    </p:extLst>
  </p:cSld>
  <p:clrMapOvr>
    <a:masterClrMapping/>
  </p:clrMapOvr>
  <mc:AlternateContent xmlns:mc="http://schemas.openxmlformats.org/markup-compatibility/2006" xmlns:p14="http://schemas.microsoft.com/office/powerpoint/2010/main">
    <mc:Choice Requires="p14">
      <p:transition p14:dur="250">
        <p14:prism isInverted="1"/>
        <p:sndAc>
          <p:stSnd>
            <p:snd r:embed="rId2" name="applause.wav"/>
          </p:stSnd>
        </p:sndAc>
      </p:transition>
    </mc:Choice>
    <mc:Fallback xmlns="">
      <p:transition>
        <p:fade/>
        <p:sndAc>
          <p:stSnd>
            <p:snd r:embed="rId4" name="applause.wav"/>
          </p:stSnd>
        </p:sndAc>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idx="4294967295"/>
          </p:nvPr>
        </p:nvSpPr>
        <p:spPr>
          <a:xfrm>
            <a:off x="4572001" y="394977"/>
            <a:ext cx="4689565" cy="1450757"/>
          </a:xfrm>
        </p:spPr>
        <p:txBody>
          <a:bodyPr>
            <a:normAutofit fontScale="90000"/>
          </a:bodyPr>
          <a:lstStyle/>
          <a:p>
            <a:pPr algn="ctr"/>
            <a:r>
              <a:rPr lang="es-EC" sz="5400" b="1" i="1" dirty="0" smtClean="0">
                <a:latin typeface="Cambria" panose="02040503050406030204" pitchFamily="18" charset="0"/>
                <a:ea typeface="Cambria" panose="02040503050406030204" pitchFamily="18" charset="0"/>
              </a:rPr>
              <a:t>BENEFICIARIOS</a:t>
            </a:r>
            <a:r>
              <a:rPr lang="es-EC" dirty="0">
                <a:latin typeface="Cambria" panose="02040503050406030204" pitchFamily="18" charset="0"/>
                <a:ea typeface="Cambria" panose="02040503050406030204" pitchFamily="18" charset="0"/>
              </a:rPr>
              <a:t/>
            </a:r>
            <a:br>
              <a:rPr lang="es-EC" dirty="0">
                <a:latin typeface="Cambria" panose="02040503050406030204" pitchFamily="18" charset="0"/>
                <a:ea typeface="Cambria" panose="02040503050406030204" pitchFamily="18" charset="0"/>
              </a:rPr>
            </a:br>
            <a:endParaRPr lang="es-EC" dirty="0">
              <a:latin typeface="Cambria" panose="02040503050406030204" pitchFamily="18" charset="0"/>
              <a:ea typeface="Cambria" panose="02040503050406030204" pitchFamily="18" charset="0"/>
            </a:endParaRPr>
          </a:p>
        </p:txBody>
      </p:sp>
      <p:sp>
        <p:nvSpPr>
          <p:cNvPr id="3" name="Marcador de contenido 2"/>
          <p:cNvSpPr>
            <a:spLocks noGrp="1"/>
          </p:cNvSpPr>
          <p:nvPr>
            <p:ph sz="half" idx="4294967295"/>
          </p:nvPr>
        </p:nvSpPr>
        <p:spPr>
          <a:xfrm>
            <a:off x="604911" y="1845734"/>
            <a:ext cx="5029200" cy="4023360"/>
          </a:xfrm>
          <a:ln w="38100">
            <a:solidFill>
              <a:schemeClr val="tx1"/>
            </a:solidFill>
            <a:prstDash val="solid"/>
          </a:ln>
        </p:spPr>
        <p:txBody>
          <a:bodyPr>
            <a:normAutofit/>
          </a:bodyPr>
          <a:lstStyle/>
          <a:p>
            <a:r>
              <a:rPr lang="es-MX" sz="3200" dirty="0" smtClean="0">
                <a:latin typeface="Cambria" panose="02040503050406030204" pitchFamily="18" charset="0"/>
                <a:ea typeface="Cambria" panose="02040503050406030204" pitchFamily="18" charset="0"/>
              </a:rPr>
              <a:t>Comunidades :</a:t>
            </a:r>
            <a:endParaRPr lang="es-EC" sz="3200" dirty="0" smtClean="0">
              <a:latin typeface="Cambria" panose="02040503050406030204" pitchFamily="18" charset="0"/>
              <a:ea typeface="Cambria" panose="02040503050406030204" pitchFamily="18" charset="0"/>
            </a:endParaRPr>
          </a:p>
          <a:p>
            <a:r>
              <a:rPr lang="es-EC" sz="3200" dirty="0" smtClean="0">
                <a:latin typeface="Cambria" panose="02040503050406030204" pitchFamily="18" charset="0"/>
                <a:ea typeface="Cambria" panose="02040503050406030204" pitchFamily="18" charset="0"/>
              </a:rPr>
              <a:t>Vía </a:t>
            </a:r>
            <a:r>
              <a:rPr lang="es-EC" sz="3200" dirty="0">
                <a:latin typeface="Cambria" panose="02040503050406030204" pitchFamily="18" charset="0"/>
                <a:ea typeface="Cambria" panose="02040503050406030204" pitchFamily="18" charset="0"/>
              </a:rPr>
              <a:t>La Ponderosa	</a:t>
            </a:r>
          </a:p>
          <a:p>
            <a:r>
              <a:rPr lang="es-EC" sz="3200" dirty="0">
                <a:latin typeface="Cambria" panose="02040503050406030204" pitchFamily="18" charset="0"/>
                <a:ea typeface="Cambria" panose="02040503050406030204" pitchFamily="18" charset="0"/>
              </a:rPr>
              <a:t>Vía de Capulisloma	</a:t>
            </a:r>
          </a:p>
          <a:p>
            <a:r>
              <a:rPr lang="es-EC" sz="3200" dirty="0">
                <a:latin typeface="Cambria" panose="02040503050406030204" pitchFamily="18" charset="0"/>
                <a:ea typeface="Cambria" panose="02040503050406030204" pitchFamily="18" charset="0"/>
              </a:rPr>
              <a:t>Vía de Galuay Bajo	</a:t>
            </a:r>
          </a:p>
          <a:p>
            <a:r>
              <a:rPr lang="es-EC" sz="3200" dirty="0">
                <a:latin typeface="Cambria" panose="02040503050406030204" pitchFamily="18" charset="0"/>
                <a:ea typeface="Cambria" panose="02040503050406030204" pitchFamily="18" charset="0"/>
              </a:rPr>
              <a:t>Vía Principal de Galuay Bajo</a:t>
            </a:r>
            <a:endParaRPr lang="es-EC" sz="3200" dirty="0" smtClean="0">
              <a:latin typeface="Cambria" panose="02040503050406030204" pitchFamily="18" charset="0"/>
              <a:ea typeface="Cambria" panose="02040503050406030204" pitchFamily="18" charset="0"/>
            </a:endParaRPr>
          </a:p>
        </p:txBody>
      </p:sp>
      <p:pic>
        <p:nvPicPr>
          <p:cNvPr id="1026" name="Picture 2" descr="No hay ninguna descripción de la foto disponibl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26480" y="1780420"/>
            <a:ext cx="5422382" cy="408867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7" name="Imagen 6"/>
          <p:cNvPicPr>
            <a:picLocks noChangeAspect="1"/>
          </p:cNvPicPr>
          <p:nvPr/>
        </p:nvPicPr>
        <p:blipFill rotWithShape="1">
          <a:blip r:embed="rId3" cstate="print">
            <a:extLst>
              <a:ext uri="{28A0092B-C50C-407E-A947-70E740481C1C}">
                <a14:useLocalDpi xmlns:a14="http://schemas.microsoft.com/office/drawing/2010/main" val="0"/>
              </a:ext>
            </a:extLst>
          </a:blip>
          <a:srcRect l="14151" r="12264"/>
          <a:stretch/>
        </p:blipFill>
        <p:spPr>
          <a:xfrm>
            <a:off x="169817" y="69639"/>
            <a:ext cx="1763486" cy="1537093"/>
          </a:xfrm>
          <a:prstGeom prst="rect">
            <a:avLst/>
          </a:prstGeom>
        </p:spPr>
      </p:pic>
    </p:spTree>
    <p:extLst>
      <p:ext uri="{BB962C8B-B14F-4D97-AF65-F5344CB8AC3E}">
        <p14:creationId xmlns:p14="http://schemas.microsoft.com/office/powerpoint/2010/main" val="404291257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idx="4294967295"/>
          </p:nvPr>
        </p:nvSpPr>
        <p:spPr>
          <a:xfrm>
            <a:off x="4259343" y="266685"/>
            <a:ext cx="4285646" cy="1143000"/>
          </a:xfrm>
        </p:spPr>
        <p:txBody>
          <a:bodyPr>
            <a:normAutofit/>
          </a:bodyPr>
          <a:lstStyle/>
          <a:p>
            <a:r>
              <a:rPr lang="es-EC" sz="5400" i="1" dirty="0" smtClean="0">
                <a:latin typeface="Cambria" panose="02040503050406030204" pitchFamily="18" charset="0"/>
                <a:ea typeface="Cambria" panose="02040503050406030204" pitchFamily="18" charset="0"/>
              </a:rPr>
              <a:t>EXTENSIÓN</a:t>
            </a:r>
            <a:endParaRPr lang="es-EC" sz="5400" i="1" dirty="0">
              <a:latin typeface="Cambria" panose="02040503050406030204" pitchFamily="18" charset="0"/>
              <a:ea typeface="Cambria" panose="02040503050406030204" pitchFamily="18" charset="0"/>
            </a:endParaRPr>
          </a:p>
        </p:txBody>
      </p:sp>
      <p:sp>
        <p:nvSpPr>
          <p:cNvPr id="4" name="Marcador de contenido 3"/>
          <p:cNvSpPr>
            <a:spLocks noGrp="1"/>
          </p:cNvSpPr>
          <p:nvPr>
            <p:ph sz="half" idx="4294967295"/>
          </p:nvPr>
        </p:nvSpPr>
        <p:spPr>
          <a:xfrm>
            <a:off x="6466113" y="2233748"/>
            <a:ext cx="5016138" cy="2729178"/>
          </a:xfrm>
          <a:ln w="38100">
            <a:solidFill>
              <a:schemeClr val="tx1"/>
            </a:solidFill>
            <a:prstDash val="solid"/>
          </a:ln>
        </p:spPr>
        <p:txBody>
          <a:bodyPr>
            <a:normAutofit/>
          </a:bodyPr>
          <a:lstStyle/>
          <a:p>
            <a:r>
              <a:rPr lang="es-EC" sz="3200" dirty="0">
                <a:solidFill>
                  <a:schemeClr val="tx1"/>
                </a:solidFill>
                <a:latin typeface="Cambria" panose="02040503050406030204" pitchFamily="18" charset="0"/>
                <a:ea typeface="Cambria" panose="02040503050406030204" pitchFamily="18" charset="0"/>
              </a:rPr>
              <a:t>Se intervino en la </a:t>
            </a:r>
            <a:r>
              <a:rPr lang="es-EC" sz="3200" dirty="0" smtClean="0">
                <a:solidFill>
                  <a:schemeClr val="tx1"/>
                </a:solidFill>
                <a:latin typeface="Cambria" panose="02040503050406030204" pitchFamily="18" charset="0"/>
                <a:ea typeface="Cambria" panose="02040503050406030204" pitchFamily="18" charset="0"/>
              </a:rPr>
              <a:t>Parroquia </a:t>
            </a:r>
            <a:r>
              <a:rPr lang="es-EC" sz="3200" dirty="0">
                <a:solidFill>
                  <a:schemeClr val="tx1"/>
                </a:solidFill>
                <a:latin typeface="Cambria" panose="02040503050406030204" pitchFamily="18" charset="0"/>
                <a:ea typeface="Cambria" panose="02040503050406030204" pitchFamily="18" charset="0"/>
              </a:rPr>
              <a:t>de </a:t>
            </a:r>
            <a:r>
              <a:rPr lang="es-EC" sz="3200" dirty="0" smtClean="0">
                <a:solidFill>
                  <a:schemeClr val="tx1"/>
                </a:solidFill>
                <a:latin typeface="Cambria" panose="02040503050406030204" pitchFamily="18" charset="0"/>
                <a:ea typeface="Cambria" panose="02040503050406030204" pitchFamily="18" charset="0"/>
              </a:rPr>
              <a:t>Nazón </a:t>
            </a:r>
            <a:r>
              <a:rPr lang="es-EC" sz="3200" dirty="0">
                <a:solidFill>
                  <a:schemeClr val="tx1"/>
                </a:solidFill>
                <a:latin typeface="Cambria" panose="02040503050406030204" pitchFamily="18" charset="0"/>
                <a:ea typeface="Cambria" panose="02040503050406030204" pitchFamily="18" charset="0"/>
              </a:rPr>
              <a:t>una longitud de </a:t>
            </a:r>
            <a:r>
              <a:rPr lang="es-EC" sz="3200" b="1" dirty="0" smtClean="0">
                <a:solidFill>
                  <a:schemeClr val="tx1"/>
                </a:solidFill>
                <a:latin typeface="Cambria" panose="02040503050406030204" pitchFamily="18" charset="0"/>
                <a:ea typeface="Cambria" panose="02040503050406030204" pitchFamily="18" charset="0"/>
              </a:rPr>
              <a:t>30.47  Km</a:t>
            </a:r>
            <a:r>
              <a:rPr lang="es-EC" sz="3200" dirty="0">
                <a:solidFill>
                  <a:schemeClr val="tx1"/>
                </a:solidFill>
                <a:latin typeface="Cambria" panose="02040503050406030204" pitchFamily="18" charset="0"/>
                <a:ea typeface="Cambria" panose="02040503050406030204" pitchFamily="18" charset="0"/>
              </a:rPr>
              <a:t>, con el lastrado completo y bacheo en los lugares que lo ameriten</a:t>
            </a:r>
          </a:p>
          <a:p>
            <a:endParaRPr lang="es-EC" dirty="0"/>
          </a:p>
        </p:txBody>
      </p:sp>
      <p:pic>
        <p:nvPicPr>
          <p:cNvPr id="3" name="Imagen 2"/>
          <p:cNvPicPr>
            <a:picLocks noChangeAspect="1"/>
          </p:cNvPicPr>
          <p:nvPr/>
        </p:nvPicPr>
        <p:blipFill>
          <a:blip r:embed="rId2"/>
          <a:stretch>
            <a:fillRect/>
          </a:stretch>
        </p:blipFill>
        <p:spPr>
          <a:xfrm>
            <a:off x="1648689" y="2040443"/>
            <a:ext cx="3917454" cy="292248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5" name="Imagen 4"/>
          <p:cNvPicPr>
            <a:picLocks noChangeAspect="1"/>
          </p:cNvPicPr>
          <p:nvPr/>
        </p:nvPicPr>
        <p:blipFill rotWithShape="1">
          <a:blip r:embed="rId3" cstate="print">
            <a:extLst>
              <a:ext uri="{28A0092B-C50C-407E-A947-70E740481C1C}">
                <a14:useLocalDpi xmlns:a14="http://schemas.microsoft.com/office/drawing/2010/main" val="0"/>
              </a:ext>
            </a:extLst>
          </a:blip>
          <a:srcRect l="14151" r="12264"/>
          <a:stretch/>
        </p:blipFill>
        <p:spPr>
          <a:xfrm>
            <a:off x="169817" y="69639"/>
            <a:ext cx="1763486" cy="1537093"/>
          </a:xfrm>
          <a:prstGeom prst="rect">
            <a:avLst/>
          </a:prstGeom>
        </p:spPr>
      </p:pic>
    </p:spTree>
    <p:extLst>
      <p:ext uri="{BB962C8B-B14F-4D97-AF65-F5344CB8AC3E}">
        <p14:creationId xmlns:p14="http://schemas.microsoft.com/office/powerpoint/2010/main" val="235376142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idx="4294967295"/>
          </p:nvPr>
        </p:nvSpPr>
        <p:spPr>
          <a:xfrm>
            <a:off x="1580605" y="391105"/>
            <a:ext cx="10058400" cy="1450757"/>
          </a:xfrm>
        </p:spPr>
        <p:txBody>
          <a:bodyPr>
            <a:normAutofit/>
          </a:bodyPr>
          <a:lstStyle/>
          <a:p>
            <a:pPr algn="ctr"/>
            <a:r>
              <a:rPr lang="es-EC" sz="3200" b="1" i="1" dirty="0" smtClean="0">
                <a:latin typeface="Cambria" panose="02040503050406030204" pitchFamily="18" charset="0"/>
                <a:ea typeface="Cambria" panose="02040503050406030204" pitchFamily="18" charset="0"/>
              </a:rPr>
              <a:t>INTERVENCIÓN </a:t>
            </a:r>
            <a:r>
              <a:rPr lang="es-EC" sz="3200" b="1" i="1" dirty="0">
                <a:latin typeface="Cambria" panose="02040503050406030204" pitchFamily="18" charset="0"/>
                <a:ea typeface="Cambria" panose="02040503050406030204" pitchFamily="18" charset="0"/>
              </a:rPr>
              <a:t>EN LA PARROQUIA </a:t>
            </a:r>
            <a:r>
              <a:rPr lang="es-EC" sz="3200" b="1" i="1" dirty="0" smtClean="0">
                <a:latin typeface="Cambria" panose="02040503050406030204" pitchFamily="18" charset="0"/>
                <a:ea typeface="Cambria" panose="02040503050406030204" pitchFamily="18" charset="0"/>
              </a:rPr>
              <a:t>NAZÓN </a:t>
            </a:r>
            <a:r>
              <a:rPr lang="es-EC" sz="3200" b="1" i="1" dirty="0">
                <a:latin typeface="Cambria" panose="02040503050406030204" pitchFamily="18" charset="0"/>
                <a:ea typeface="Cambria" panose="02040503050406030204" pitchFamily="18" charset="0"/>
              </a:rPr>
              <a:t>PERIODO 2021</a:t>
            </a:r>
            <a:br>
              <a:rPr lang="es-EC" sz="3200" b="1" i="1" dirty="0">
                <a:latin typeface="Cambria" panose="02040503050406030204" pitchFamily="18" charset="0"/>
                <a:ea typeface="Cambria" panose="02040503050406030204" pitchFamily="18" charset="0"/>
              </a:rPr>
            </a:br>
            <a:r>
              <a:rPr lang="es-EC" sz="3200" b="1" i="1" dirty="0">
                <a:latin typeface="Cambria" panose="02040503050406030204" pitchFamily="18" charset="0"/>
                <a:ea typeface="Cambria" panose="02040503050406030204" pitchFamily="18" charset="0"/>
              </a:rPr>
              <a:t>SEGUNDA </a:t>
            </a:r>
            <a:r>
              <a:rPr lang="es-EC" sz="3200" b="1" i="1" dirty="0" smtClean="0">
                <a:latin typeface="Cambria" panose="02040503050406030204" pitchFamily="18" charset="0"/>
                <a:ea typeface="Cambria" panose="02040503050406030204" pitchFamily="18" charset="0"/>
              </a:rPr>
              <a:t>INTERVENCIÓN</a:t>
            </a:r>
            <a:endParaRPr lang="es-EC" sz="3200" b="1" i="1" dirty="0">
              <a:latin typeface="Cambria" panose="02040503050406030204" pitchFamily="18" charset="0"/>
              <a:ea typeface="Cambria" panose="02040503050406030204" pitchFamily="18" charset="0"/>
            </a:endParaRPr>
          </a:p>
        </p:txBody>
      </p:sp>
      <p:pic>
        <p:nvPicPr>
          <p:cNvPr id="4100" name="Picture 4" descr="Puede ser una imagen de al aire libr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2881" y="1841863"/>
            <a:ext cx="3696788" cy="4911634"/>
          </a:xfrm>
          <a:prstGeom prst="roundRect">
            <a:avLst>
              <a:gd name="adj" fmla="val 11111"/>
            </a:avLst>
          </a:prstGeom>
          <a:ln w="190500" cap="rnd">
            <a:solidFill>
              <a:srgbClr val="C8C6BD"/>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a:extLst>
            <a:ext uri="{909E8E84-426E-40DD-AFC4-6F175D3DCCD1}">
              <a14:hiddenFill xmlns:a14="http://schemas.microsoft.com/office/drawing/2010/main">
                <a:solidFill>
                  <a:srgbClr val="FFFFFF"/>
                </a:solidFill>
              </a14:hiddenFill>
            </a:ext>
          </a:extLst>
        </p:spPr>
      </p:pic>
      <p:pic>
        <p:nvPicPr>
          <p:cNvPr id="4102" name="Picture 6" descr="Puede ser una imagen de al aire libr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13474" y="1841862"/>
            <a:ext cx="3518410" cy="4911635"/>
          </a:xfrm>
          <a:prstGeom prst="roundRect">
            <a:avLst>
              <a:gd name="adj" fmla="val 11111"/>
            </a:avLst>
          </a:prstGeom>
          <a:ln w="190500" cap="rnd">
            <a:solidFill>
              <a:srgbClr val="C8C6BD"/>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a:extLst>
            <a:ext uri="{909E8E84-426E-40DD-AFC4-6F175D3DCCD1}">
              <a14:hiddenFill xmlns:a14="http://schemas.microsoft.com/office/drawing/2010/main">
                <a:solidFill>
                  <a:srgbClr val="FFFFFF"/>
                </a:solidFill>
              </a14:hiddenFill>
            </a:ext>
          </a:extLst>
        </p:spPr>
      </p:pic>
      <p:pic>
        <p:nvPicPr>
          <p:cNvPr id="4104" name="Picture 8" descr="Puede ser una imagen de al aire libr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65690" y="1841862"/>
            <a:ext cx="3138183" cy="4911635"/>
          </a:xfrm>
          <a:prstGeom prst="roundRect">
            <a:avLst>
              <a:gd name="adj" fmla="val 11111"/>
            </a:avLst>
          </a:prstGeom>
          <a:ln w="190500" cap="rnd">
            <a:solidFill>
              <a:srgbClr val="C8C6BD"/>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a:extLst>
            <a:ext uri="{909E8E84-426E-40DD-AFC4-6F175D3DCCD1}">
              <a14:hiddenFill xmlns:a14="http://schemas.microsoft.com/office/drawing/2010/main">
                <a:solidFill>
                  <a:srgbClr val="FFFFFF"/>
                </a:solidFill>
              </a14:hiddenFill>
            </a:ext>
          </a:extLst>
        </p:spPr>
      </p:pic>
      <p:pic>
        <p:nvPicPr>
          <p:cNvPr id="11" name="Imagen 10"/>
          <p:cNvPicPr>
            <a:picLocks noChangeAspect="1"/>
          </p:cNvPicPr>
          <p:nvPr/>
        </p:nvPicPr>
        <p:blipFill rotWithShape="1">
          <a:blip r:embed="rId5" cstate="print">
            <a:extLst>
              <a:ext uri="{28A0092B-C50C-407E-A947-70E740481C1C}">
                <a14:useLocalDpi xmlns:a14="http://schemas.microsoft.com/office/drawing/2010/main" val="0"/>
              </a:ext>
            </a:extLst>
          </a:blip>
          <a:srcRect l="14151" r="12264"/>
          <a:stretch/>
        </p:blipFill>
        <p:spPr>
          <a:xfrm>
            <a:off x="130629" y="148017"/>
            <a:ext cx="1632857" cy="1537093"/>
          </a:xfrm>
          <a:prstGeom prst="rect">
            <a:avLst/>
          </a:prstGeom>
        </p:spPr>
      </p:pic>
    </p:spTree>
    <p:extLst>
      <p:ext uri="{BB962C8B-B14F-4D97-AF65-F5344CB8AC3E}">
        <p14:creationId xmlns:p14="http://schemas.microsoft.com/office/powerpoint/2010/main" val="380244095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idx="4294967295"/>
          </p:nvPr>
        </p:nvSpPr>
        <p:spPr>
          <a:xfrm>
            <a:off x="4571999" y="376015"/>
            <a:ext cx="4898572" cy="1145048"/>
          </a:xfrm>
        </p:spPr>
        <p:txBody>
          <a:bodyPr>
            <a:noAutofit/>
          </a:bodyPr>
          <a:lstStyle/>
          <a:p>
            <a:r>
              <a:rPr lang="es-EC" b="1" i="1" dirty="0" smtClean="0">
                <a:latin typeface="Cambria" panose="02040503050406030204" pitchFamily="18" charset="0"/>
                <a:ea typeface="Cambria" panose="02040503050406030204" pitchFamily="18" charset="0"/>
              </a:rPr>
              <a:t>BENEFICIARIOS</a:t>
            </a:r>
            <a:endParaRPr lang="es-EC" b="1" i="1" dirty="0">
              <a:latin typeface="Cambria" panose="02040503050406030204" pitchFamily="18" charset="0"/>
              <a:ea typeface="Cambria" panose="02040503050406030204" pitchFamily="18" charset="0"/>
            </a:endParaRPr>
          </a:p>
        </p:txBody>
      </p:sp>
      <p:sp>
        <p:nvSpPr>
          <p:cNvPr id="3" name="Marcador de contenido 2"/>
          <p:cNvSpPr>
            <a:spLocks noGrp="1"/>
          </p:cNvSpPr>
          <p:nvPr>
            <p:ph sz="half" idx="4294967295"/>
          </p:nvPr>
        </p:nvSpPr>
        <p:spPr>
          <a:xfrm>
            <a:off x="1097279" y="2074949"/>
            <a:ext cx="4754881" cy="3880773"/>
          </a:xfrm>
          <a:ln w="38100">
            <a:solidFill>
              <a:schemeClr val="tx1"/>
            </a:solidFill>
            <a:prstDash val="solid"/>
          </a:ln>
        </p:spPr>
        <p:txBody>
          <a:bodyPr>
            <a:normAutofit/>
          </a:bodyPr>
          <a:lstStyle/>
          <a:p>
            <a:r>
              <a:rPr lang="es-MX" sz="3600" dirty="0" smtClean="0">
                <a:latin typeface="Cambria" panose="02040503050406030204" pitchFamily="18" charset="0"/>
                <a:ea typeface="Cambria" panose="02040503050406030204" pitchFamily="18" charset="0"/>
              </a:rPr>
              <a:t>Comunidades</a:t>
            </a:r>
          </a:p>
          <a:p>
            <a:r>
              <a:rPr lang="es-EC" sz="3600" dirty="0" smtClean="0">
                <a:latin typeface="Cambria" panose="02040503050406030204" pitchFamily="18" charset="0"/>
                <a:ea typeface="Cambria" panose="02040503050406030204" pitchFamily="18" charset="0"/>
              </a:rPr>
              <a:t>Verdeloma</a:t>
            </a:r>
          </a:p>
          <a:p>
            <a:r>
              <a:rPr lang="es-MX" sz="3600" dirty="0" smtClean="0">
                <a:latin typeface="Cambria" panose="02040503050406030204" pitchFamily="18" charset="0"/>
                <a:ea typeface="Cambria" panose="02040503050406030204" pitchFamily="18" charset="0"/>
              </a:rPr>
              <a:t>San José de Mangan</a:t>
            </a:r>
            <a:endParaRPr lang="es-EC" sz="3600" dirty="0">
              <a:latin typeface="Cambria" panose="02040503050406030204" pitchFamily="18" charset="0"/>
              <a:ea typeface="Cambria" panose="02040503050406030204" pitchFamily="18" charset="0"/>
            </a:endParaRPr>
          </a:p>
          <a:p>
            <a:r>
              <a:rPr lang="es-EC" sz="3600" dirty="0" smtClean="0">
                <a:latin typeface="Cambria" panose="02040503050406030204" pitchFamily="18" charset="0"/>
                <a:ea typeface="Cambria" panose="02040503050406030204" pitchFamily="18" charset="0"/>
              </a:rPr>
              <a:t>Playa de Fátima-Cachi</a:t>
            </a:r>
            <a:r>
              <a:rPr lang="es-EC" sz="3600" dirty="0">
                <a:latin typeface="Cambria" panose="02040503050406030204" pitchFamily="18" charset="0"/>
                <a:ea typeface="Cambria" panose="02040503050406030204" pitchFamily="18" charset="0"/>
              </a:rPr>
              <a:t>	</a:t>
            </a:r>
          </a:p>
          <a:p>
            <a:endParaRPr lang="es-EC" dirty="0" smtClean="0"/>
          </a:p>
        </p:txBody>
      </p:sp>
      <p:pic>
        <p:nvPicPr>
          <p:cNvPr id="5" name="Imagen 4"/>
          <p:cNvPicPr>
            <a:picLocks noChangeAspect="1"/>
          </p:cNvPicPr>
          <p:nvPr/>
        </p:nvPicPr>
        <p:blipFill rotWithShape="1">
          <a:blip r:embed="rId2" cstate="print">
            <a:extLst>
              <a:ext uri="{28A0092B-C50C-407E-A947-70E740481C1C}">
                <a14:useLocalDpi xmlns:a14="http://schemas.microsoft.com/office/drawing/2010/main" val="0"/>
              </a:ext>
            </a:extLst>
          </a:blip>
          <a:srcRect l="14151" r="12264"/>
          <a:stretch/>
        </p:blipFill>
        <p:spPr>
          <a:xfrm>
            <a:off x="169817" y="30450"/>
            <a:ext cx="1763486" cy="1537093"/>
          </a:xfrm>
          <a:prstGeom prst="rect">
            <a:avLst/>
          </a:prstGeom>
        </p:spPr>
      </p:pic>
      <p:pic>
        <p:nvPicPr>
          <p:cNvPr id="5122" name="Picture 2" descr="No hay ninguna descripción de la foto disponibl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27084" y="1854927"/>
            <a:ext cx="4102916" cy="4415244"/>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a:extLst/>
        </p:spPr>
      </p:pic>
    </p:spTree>
    <p:extLst>
      <p:ext uri="{BB962C8B-B14F-4D97-AF65-F5344CB8AC3E}">
        <p14:creationId xmlns:p14="http://schemas.microsoft.com/office/powerpoint/2010/main" val="298728127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idx="4294967295"/>
          </p:nvPr>
        </p:nvSpPr>
        <p:spPr>
          <a:xfrm>
            <a:off x="4320627" y="360761"/>
            <a:ext cx="3856722" cy="1143000"/>
          </a:xfrm>
        </p:spPr>
        <p:txBody>
          <a:bodyPr>
            <a:normAutofit/>
          </a:bodyPr>
          <a:lstStyle/>
          <a:p>
            <a:r>
              <a:rPr lang="es-EC" sz="5400" i="1" dirty="0" smtClean="0">
                <a:solidFill>
                  <a:schemeClr val="tx1"/>
                </a:solidFill>
                <a:latin typeface="Cambria" panose="02040503050406030204" pitchFamily="18" charset="0"/>
                <a:ea typeface="Cambria" panose="02040503050406030204" pitchFamily="18" charset="0"/>
              </a:rPr>
              <a:t>EXTENSIÓN</a:t>
            </a:r>
            <a:endParaRPr lang="es-EC" sz="5400" i="1" dirty="0">
              <a:solidFill>
                <a:schemeClr val="tx1"/>
              </a:solidFill>
              <a:latin typeface="Cambria" panose="02040503050406030204" pitchFamily="18" charset="0"/>
              <a:ea typeface="Cambria" panose="02040503050406030204" pitchFamily="18" charset="0"/>
            </a:endParaRPr>
          </a:p>
        </p:txBody>
      </p:sp>
      <p:sp>
        <p:nvSpPr>
          <p:cNvPr id="4" name="Marcador de contenido 3"/>
          <p:cNvSpPr>
            <a:spLocks noGrp="1"/>
          </p:cNvSpPr>
          <p:nvPr>
            <p:ph sz="half" idx="4294967295"/>
          </p:nvPr>
        </p:nvSpPr>
        <p:spPr>
          <a:xfrm>
            <a:off x="6767925" y="2040443"/>
            <a:ext cx="4766578" cy="3589648"/>
          </a:xfrm>
          <a:ln w="38100">
            <a:solidFill>
              <a:schemeClr val="tx1"/>
            </a:solidFill>
            <a:prstDash val="solid"/>
          </a:ln>
        </p:spPr>
        <p:txBody>
          <a:bodyPr>
            <a:normAutofit/>
          </a:bodyPr>
          <a:lstStyle/>
          <a:p>
            <a:pPr algn="just"/>
            <a:r>
              <a:rPr lang="es-EC" sz="3200" dirty="0">
                <a:solidFill>
                  <a:schemeClr val="tx1"/>
                </a:solidFill>
                <a:latin typeface="Cambria" panose="02040503050406030204" pitchFamily="18" charset="0"/>
                <a:ea typeface="Cambria" panose="02040503050406030204" pitchFamily="18" charset="0"/>
              </a:rPr>
              <a:t>Se intervino en la parroquia de </a:t>
            </a:r>
            <a:r>
              <a:rPr lang="es-EC" sz="3200" dirty="0" smtClean="0">
                <a:solidFill>
                  <a:schemeClr val="tx1"/>
                </a:solidFill>
                <a:latin typeface="Cambria" panose="02040503050406030204" pitchFamily="18" charset="0"/>
                <a:ea typeface="Cambria" panose="02040503050406030204" pitchFamily="18" charset="0"/>
              </a:rPr>
              <a:t>Nazón </a:t>
            </a:r>
            <a:r>
              <a:rPr lang="es-EC" sz="3200" dirty="0">
                <a:solidFill>
                  <a:schemeClr val="tx1"/>
                </a:solidFill>
                <a:latin typeface="Cambria" panose="02040503050406030204" pitchFamily="18" charset="0"/>
                <a:ea typeface="Cambria" panose="02040503050406030204" pitchFamily="18" charset="0"/>
              </a:rPr>
              <a:t>una longitud de </a:t>
            </a:r>
            <a:r>
              <a:rPr lang="es-EC" sz="3200" b="1" dirty="0" smtClean="0">
                <a:solidFill>
                  <a:schemeClr val="tx1"/>
                </a:solidFill>
                <a:latin typeface="Cambria" panose="02040503050406030204" pitchFamily="18" charset="0"/>
                <a:ea typeface="Cambria" panose="02040503050406030204" pitchFamily="18" charset="0"/>
              </a:rPr>
              <a:t>16,97  Km</a:t>
            </a:r>
            <a:r>
              <a:rPr lang="es-EC" sz="3200" dirty="0">
                <a:solidFill>
                  <a:schemeClr val="tx1"/>
                </a:solidFill>
                <a:latin typeface="Cambria" panose="02040503050406030204" pitchFamily="18" charset="0"/>
                <a:ea typeface="Cambria" panose="02040503050406030204" pitchFamily="18" charset="0"/>
              </a:rPr>
              <a:t>, con el lastrado completo y bacheo en los lugares que lo ameriten</a:t>
            </a:r>
          </a:p>
          <a:p>
            <a:endParaRPr lang="es-EC" dirty="0"/>
          </a:p>
        </p:txBody>
      </p:sp>
      <p:pic>
        <p:nvPicPr>
          <p:cNvPr id="3" name="Imagen 2"/>
          <p:cNvPicPr>
            <a:picLocks noChangeAspect="1"/>
          </p:cNvPicPr>
          <p:nvPr/>
        </p:nvPicPr>
        <p:blipFill>
          <a:blip r:embed="rId2"/>
          <a:stretch>
            <a:fillRect/>
          </a:stretch>
        </p:blipFill>
        <p:spPr>
          <a:xfrm>
            <a:off x="1462011" y="2596554"/>
            <a:ext cx="3888432" cy="2376264"/>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5" name="Imagen 4"/>
          <p:cNvPicPr>
            <a:picLocks noChangeAspect="1"/>
          </p:cNvPicPr>
          <p:nvPr/>
        </p:nvPicPr>
        <p:blipFill rotWithShape="1">
          <a:blip r:embed="rId3" cstate="print">
            <a:extLst>
              <a:ext uri="{28A0092B-C50C-407E-A947-70E740481C1C}">
                <a14:useLocalDpi xmlns:a14="http://schemas.microsoft.com/office/drawing/2010/main" val="0"/>
              </a:ext>
            </a:extLst>
          </a:blip>
          <a:srcRect l="14151" r="12264"/>
          <a:stretch/>
        </p:blipFill>
        <p:spPr>
          <a:xfrm>
            <a:off x="248194" y="163715"/>
            <a:ext cx="1763486" cy="1537093"/>
          </a:xfrm>
          <a:prstGeom prst="rect">
            <a:avLst/>
          </a:prstGeom>
        </p:spPr>
      </p:pic>
    </p:spTree>
    <p:extLst>
      <p:ext uri="{BB962C8B-B14F-4D97-AF65-F5344CB8AC3E}">
        <p14:creationId xmlns:p14="http://schemas.microsoft.com/office/powerpoint/2010/main" val="2700991397"/>
      </p:ext>
    </p:extLst>
  </p:cSld>
  <p:clrMapOvr>
    <a:masterClrMapping/>
  </p:clrMapOvr>
  <p:timing>
    <p:tnLst>
      <p:par>
        <p:cTn id="1" dur="indefinite" restart="never" nodeType="tmRoot"/>
      </p:par>
    </p:tnLst>
  </p:timing>
</p:sld>
</file>

<file path=ppt/theme/theme1.xml><?xml version="1.0" encoding="utf-8"?>
<a:theme xmlns:a="http://schemas.openxmlformats.org/drawingml/2006/main" name="Retrospección">
  <a:themeElements>
    <a:clrScheme name="Verde">
      <a:dk1>
        <a:sysClr val="windowText" lastClr="000000"/>
      </a:dk1>
      <a:lt1>
        <a:sysClr val="window" lastClr="FFFFFF"/>
      </a:lt1>
      <a:dk2>
        <a:srgbClr val="455F51"/>
      </a:dk2>
      <a:lt2>
        <a:srgbClr val="E3DED1"/>
      </a:lt2>
      <a:accent1>
        <a:srgbClr val="549E39"/>
      </a:accent1>
      <a:accent2>
        <a:srgbClr val="8AB833"/>
      </a:accent2>
      <a:accent3>
        <a:srgbClr val="C0CF3A"/>
      </a:accent3>
      <a:accent4>
        <a:srgbClr val="029676"/>
      </a:accent4>
      <a:accent5>
        <a:srgbClr val="4AB5C4"/>
      </a:accent5>
      <a:accent6>
        <a:srgbClr val="0989B1"/>
      </a:accent6>
      <a:hlink>
        <a:srgbClr val="6B9F25"/>
      </a:hlink>
      <a:folHlink>
        <a:srgbClr val="BA6906"/>
      </a:folHlink>
    </a:clrScheme>
    <a:fontScheme name="Retrospección">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ción">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5588</TotalTime>
  <Words>1591</Words>
  <Application>Microsoft Office PowerPoint</Application>
  <PresentationFormat>Panorámica</PresentationFormat>
  <Paragraphs>211</Paragraphs>
  <Slides>45</Slides>
  <Notes>0</Notes>
  <HiddenSlides>0</HiddenSlides>
  <MMClips>0</MMClips>
  <ScaleCrop>false</ScaleCrop>
  <HeadingPairs>
    <vt:vector size="6" baseType="variant">
      <vt:variant>
        <vt:lpstr>Fuentes usadas</vt:lpstr>
      </vt:variant>
      <vt:variant>
        <vt:i4>6</vt:i4>
      </vt:variant>
      <vt:variant>
        <vt:lpstr>Tema</vt:lpstr>
      </vt:variant>
      <vt:variant>
        <vt:i4>1</vt:i4>
      </vt:variant>
      <vt:variant>
        <vt:lpstr>Títulos de diapositiva</vt:lpstr>
      </vt:variant>
      <vt:variant>
        <vt:i4>45</vt:i4>
      </vt:variant>
    </vt:vector>
  </HeadingPairs>
  <TitlesOfParts>
    <vt:vector size="52" baseType="lpstr">
      <vt:lpstr>Algerian</vt:lpstr>
      <vt:lpstr>Bell MT</vt:lpstr>
      <vt:lpstr>Calibri</vt:lpstr>
      <vt:lpstr>Calibri Light</vt:lpstr>
      <vt:lpstr>Cambria</vt:lpstr>
      <vt:lpstr>Century</vt:lpstr>
      <vt:lpstr>Retrospección</vt:lpstr>
      <vt:lpstr>Presentación de PowerPoint</vt:lpstr>
      <vt:lpstr>Presentación de PowerPoint</vt:lpstr>
      <vt:lpstr>Presentación de PowerPoint</vt:lpstr>
      <vt:lpstr>INTERVENCIÓN EN LA PARROQUIA NAZÓN PERIODO 2021 PRIMERA INTERVENCION</vt:lpstr>
      <vt:lpstr>BENEFICIARIOS </vt:lpstr>
      <vt:lpstr>EXTENSIÓN</vt:lpstr>
      <vt:lpstr>INTERVENCIÓN EN LA PARROQUIA NAZÓN PERIODO 2021 SEGUNDA INTERVENCIÓN</vt:lpstr>
      <vt:lpstr>BENEFICIARIOS</vt:lpstr>
      <vt:lpstr>EXTENSIÓN</vt:lpstr>
      <vt:lpstr>PARROQUIA NAZÓN </vt:lpstr>
      <vt:lpstr>INTERVENCIONES EN EL PERIODO 2021</vt:lpstr>
      <vt:lpstr>BENEFICIARIOS</vt:lpstr>
      <vt:lpstr>EXTENSIÓN</vt:lpstr>
      <vt:lpstr>INTERVENCIONES EN EL PERIODO 2021</vt:lpstr>
      <vt:lpstr>BENEFICIARIOS</vt:lpstr>
      <vt:lpstr>EXTENSIÓN</vt:lpstr>
      <vt:lpstr>PARROQUIA JERUSALÉN </vt:lpstr>
      <vt:lpstr>INTERVENCIONES EN EL PERIODO 2021</vt:lpstr>
      <vt:lpstr>EXTENSIÓN</vt:lpstr>
      <vt:lpstr>BENEFICIARIOS</vt:lpstr>
      <vt:lpstr>INTERVENCIONES EN EL PERIODO 2021</vt:lpstr>
      <vt:lpstr>BENEFICIARIOS</vt:lpstr>
      <vt:lpstr>EXTENSIÓN</vt:lpstr>
      <vt:lpstr>PARROQUIA SAN FRANCISCO DE SAGEO</vt:lpstr>
      <vt:lpstr> INTERVENCION EN LA PARROQUIA TURUPAMBA PERIODO 2021 PRIMERA INTERVENCIÓN</vt:lpstr>
      <vt:lpstr>BENEFICIARIOS</vt:lpstr>
      <vt:lpstr>EXTENSIÓN</vt:lpstr>
      <vt:lpstr> INTERVENCION EN LA PARROQUIA TURUPAMBA PERIODO 2021 SEGUNDA INTERVENCION</vt:lpstr>
      <vt:lpstr>BENEFICIARIOS</vt:lpstr>
      <vt:lpstr>EXTENSIÓN</vt:lpstr>
      <vt:lpstr>PARROQUIA TURUPAMBA</vt:lpstr>
      <vt:lpstr>PREGUNTAS DE LOS BENEFICIARIOS </vt:lpstr>
      <vt:lpstr>GAD PARROQUIAL DE JERUSALÉN</vt:lpstr>
      <vt:lpstr>GAD PARROQUIAL DE JERUSALÉN</vt:lpstr>
      <vt:lpstr>GAD PARROQUIAL DE JERUSALÉN</vt:lpstr>
      <vt:lpstr>GAD PARROQUIAL DE JERUSALÉN</vt:lpstr>
      <vt:lpstr>GAD PARROQUIAL DE JERUSALÉN</vt:lpstr>
      <vt:lpstr>GAD PARROQUIAL DE JERUSALÉN</vt:lpstr>
      <vt:lpstr>GAD PARROQUIAL DE JERUSALÉN</vt:lpstr>
      <vt:lpstr>GAD PARROQUIAL DE JERUSALÉN</vt:lpstr>
      <vt:lpstr>GAD PARROQUIAL DE NAZÓN</vt:lpstr>
      <vt:lpstr>GAD PARROQUIAL DE NAZÓN</vt:lpstr>
      <vt:lpstr>GAD PARROQUIAL DE NAZÓN</vt:lpstr>
      <vt:lpstr>PRESUPUESTO  Y KILOMETRAJE TOTAL INVERTIDO</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personal</dc:creator>
  <cp:lastModifiedBy>personal</cp:lastModifiedBy>
  <cp:revision>77</cp:revision>
  <cp:lastPrinted>2022-04-28T18:57:31Z</cp:lastPrinted>
  <dcterms:created xsi:type="dcterms:W3CDTF">2021-06-25T17:35:28Z</dcterms:created>
  <dcterms:modified xsi:type="dcterms:W3CDTF">2022-04-29T16:52:38Z</dcterms:modified>
</cp:coreProperties>
</file>