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7" r:id="rId3"/>
    <p:sldId id="258" r:id="rId4"/>
    <p:sldId id="259" r:id="rId5"/>
    <p:sldId id="260" r:id="rId6"/>
    <p:sldId id="261" r:id="rId7"/>
    <p:sldId id="262" r:id="rId8"/>
    <p:sldId id="264" r:id="rId9"/>
    <p:sldId id="263" r:id="rId10"/>
    <p:sldId id="265" r:id="rId11"/>
    <p:sldId id="266" r:id="rId12"/>
    <p:sldId id="267" r:id="rId13"/>
    <p:sldId id="268" r:id="rId14"/>
    <p:sldId id="276" r:id="rId15"/>
    <p:sldId id="277" r:id="rId16"/>
    <p:sldId id="278" r:id="rId17"/>
    <p:sldId id="279" r:id="rId18"/>
    <p:sldId id="280" r:id="rId19"/>
    <p:sldId id="269" r:id="rId20"/>
    <p:sldId id="281" r:id="rId21"/>
    <p:sldId id="275" r:id="rId22"/>
    <p:sldId id="282" r:id="rId23"/>
    <p:sldId id="270" r:id="rId24"/>
    <p:sldId id="271" r:id="rId25"/>
    <p:sldId id="272" r:id="rId26"/>
    <p:sldId id="273" r:id="rId27"/>
    <p:sldId id="274" r:id="rId28"/>
    <p:sldId id="283" r:id="rId29"/>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4" autoAdjust="0"/>
    <p:restoredTop sz="94660"/>
  </p:normalViewPr>
  <p:slideViewPr>
    <p:cSldViewPr snapToGrid="0">
      <p:cViewPr varScale="1">
        <p:scale>
          <a:sx n="65" d="100"/>
          <a:sy n="65" d="100"/>
        </p:scale>
        <p:origin x="93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8451D8-88B5-3EA7-3D60-6EB49EDC063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a:extLst>
              <a:ext uri="{FF2B5EF4-FFF2-40B4-BE49-F238E27FC236}">
                <a16:creationId xmlns:a16="http://schemas.microsoft.com/office/drawing/2014/main" id="{0579493F-F1A0-5E62-BDBE-6516E1E142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a:extLst>
              <a:ext uri="{FF2B5EF4-FFF2-40B4-BE49-F238E27FC236}">
                <a16:creationId xmlns:a16="http://schemas.microsoft.com/office/drawing/2014/main" id="{D1748D94-AAB4-04A5-73BC-47326386861F}"/>
              </a:ext>
            </a:extLst>
          </p:cNvPr>
          <p:cNvSpPr>
            <a:spLocks noGrp="1"/>
          </p:cNvSpPr>
          <p:nvPr>
            <p:ph type="dt" sz="half" idx="10"/>
          </p:nvPr>
        </p:nvSpPr>
        <p:spPr/>
        <p:txBody>
          <a:bodyPr/>
          <a:lstStyle/>
          <a:p>
            <a:fld id="{0A2EAD1D-9239-41D9-9BFA-CE0626C6CBAB}" type="datetimeFigureOut">
              <a:rPr lang="es-EC" smtClean="0"/>
              <a:t>30/05/2024</a:t>
            </a:fld>
            <a:endParaRPr lang="es-EC"/>
          </a:p>
        </p:txBody>
      </p:sp>
      <p:sp>
        <p:nvSpPr>
          <p:cNvPr id="5" name="Marcador de pie de página 4">
            <a:extLst>
              <a:ext uri="{FF2B5EF4-FFF2-40B4-BE49-F238E27FC236}">
                <a16:creationId xmlns:a16="http://schemas.microsoft.com/office/drawing/2014/main" id="{E0AF988F-B954-83B6-BD86-9758616951C2}"/>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34FA7A7D-D660-50B4-D6D7-740A6CE7168D}"/>
              </a:ext>
            </a:extLst>
          </p:cNvPr>
          <p:cNvSpPr>
            <a:spLocks noGrp="1"/>
          </p:cNvSpPr>
          <p:nvPr>
            <p:ph type="sldNum" sz="quarter" idx="12"/>
          </p:nvPr>
        </p:nvSpPr>
        <p:spPr/>
        <p:txBody>
          <a:bodyPr/>
          <a:lstStyle/>
          <a:p>
            <a:fld id="{7ED6AB9D-C6E0-4829-B951-8FA42F68011F}" type="slidenum">
              <a:rPr lang="es-EC" smtClean="0"/>
              <a:t>‹Nº›</a:t>
            </a:fld>
            <a:endParaRPr lang="es-EC"/>
          </a:p>
        </p:txBody>
      </p:sp>
    </p:spTree>
    <p:extLst>
      <p:ext uri="{BB962C8B-B14F-4D97-AF65-F5344CB8AC3E}">
        <p14:creationId xmlns:p14="http://schemas.microsoft.com/office/powerpoint/2010/main" val="2626575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C1055C-8892-4700-273C-44FDCDEFE7CA}"/>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F7DF0B31-0EA5-67AA-46EA-D62E9EC38AD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97487A7A-0BE4-A5FF-79C7-63165C7AB813}"/>
              </a:ext>
            </a:extLst>
          </p:cNvPr>
          <p:cNvSpPr>
            <a:spLocks noGrp="1"/>
          </p:cNvSpPr>
          <p:nvPr>
            <p:ph type="dt" sz="half" idx="10"/>
          </p:nvPr>
        </p:nvSpPr>
        <p:spPr/>
        <p:txBody>
          <a:bodyPr/>
          <a:lstStyle/>
          <a:p>
            <a:fld id="{0A2EAD1D-9239-41D9-9BFA-CE0626C6CBAB}" type="datetimeFigureOut">
              <a:rPr lang="es-EC" smtClean="0"/>
              <a:t>30/05/2024</a:t>
            </a:fld>
            <a:endParaRPr lang="es-EC"/>
          </a:p>
        </p:txBody>
      </p:sp>
      <p:sp>
        <p:nvSpPr>
          <p:cNvPr id="5" name="Marcador de pie de página 4">
            <a:extLst>
              <a:ext uri="{FF2B5EF4-FFF2-40B4-BE49-F238E27FC236}">
                <a16:creationId xmlns:a16="http://schemas.microsoft.com/office/drawing/2014/main" id="{62443DBF-4C17-E393-AF0D-D6702FB1F01D}"/>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77B9D7A3-8B24-8A12-EE93-9599CD2CE9B2}"/>
              </a:ext>
            </a:extLst>
          </p:cNvPr>
          <p:cNvSpPr>
            <a:spLocks noGrp="1"/>
          </p:cNvSpPr>
          <p:nvPr>
            <p:ph type="sldNum" sz="quarter" idx="12"/>
          </p:nvPr>
        </p:nvSpPr>
        <p:spPr/>
        <p:txBody>
          <a:bodyPr/>
          <a:lstStyle/>
          <a:p>
            <a:fld id="{7ED6AB9D-C6E0-4829-B951-8FA42F68011F}" type="slidenum">
              <a:rPr lang="es-EC" smtClean="0"/>
              <a:t>‹Nº›</a:t>
            </a:fld>
            <a:endParaRPr lang="es-EC"/>
          </a:p>
        </p:txBody>
      </p:sp>
    </p:spTree>
    <p:extLst>
      <p:ext uri="{BB962C8B-B14F-4D97-AF65-F5344CB8AC3E}">
        <p14:creationId xmlns:p14="http://schemas.microsoft.com/office/powerpoint/2010/main" val="1591280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043733C-BA12-2B57-565B-052D7DA5F65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AE11F5E4-F3F6-ACD9-BFEF-E1A7F6E8C9A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18ADA9D5-A784-9209-DB69-A3C7596BF366}"/>
              </a:ext>
            </a:extLst>
          </p:cNvPr>
          <p:cNvSpPr>
            <a:spLocks noGrp="1"/>
          </p:cNvSpPr>
          <p:nvPr>
            <p:ph type="dt" sz="half" idx="10"/>
          </p:nvPr>
        </p:nvSpPr>
        <p:spPr/>
        <p:txBody>
          <a:bodyPr/>
          <a:lstStyle/>
          <a:p>
            <a:fld id="{0A2EAD1D-9239-41D9-9BFA-CE0626C6CBAB}" type="datetimeFigureOut">
              <a:rPr lang="es-EC" smtClean="0"/>
              <a:t>30/05/2024</a:t>
            </a:fld>
            <a:endParaRPr lang="es-EC"/>
          </a:p>
        </p:txBody>
      </p:sp>
      <p:sp>
        <p:nvSpPr>
          <p:cNvPr id="5" name="Marcador de pie de página 4">
            <a:extLst>
              <a:ext uri="{FF2B5EF4-FFF2-40B4-BE49-F238E27FC236}">
                <a16:creationId xmlns:a16="http://schemas.microsoft.com/office/drawing/2014/main" id="{A62AFFC3-0F75-0B9A-6A28-579D2EFB6E4B}"/>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4014A9B0-21B2-0159-62A9-060B68463B92}"/>
              </a:ext>
            </a:extLst>
          </p:cNvPr>
          <p:cNvSpPr>
            <a:spLocks noGrp="1"/>
          </p:cNvSpPr>
          <p:nvPr>
            <p:ph type="sldNum" sz="quarter" idx="12"/>
          </p:nvPr>
        </p:nvSpPr>
        <p:spPr/>
        <p:txBody>
          <a:bodyPr/>
          <a:lstStyle/>
          <a:p>
            <a:fld id="{7ED6AB9D-C6E0-4829-B951-8FA42F68011F}" type="slidenum">
              <a:rPr lang="es-EC" smtClean="0"/>
              <a:t>‹Nº›</a:t>
            </a:fld>
            <a:endParaRPr lang="es-EC"/>
          </a:p>
        </p:txBody>
      </p:sp>
    </p:spTree>
    <p:extLst>
      <p:ext uri="{BB962C8B-B14F-4D97-AF65-F5344CB8AC3E}">
        <p14:creationId xmlns:p14="http://schemas.microsoft.com/office/powerpoint/2010/main" val="2885554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B7E456-295B-87E7-97AC-5A82CAB327A0}"/>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4171A79A-13B6-8C1E-10E8-94C6BAD8749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4461261E-5DBB-8517-10B1-932B420A8396}"/>
              </a:ext>
            </a:extLst>
          </p:cNvPr>
          <p:cNvSpPr>
            <a:spLocks noGrp="1"/>
          </p:cNvSpPr>
          <p:nvPr>
            <p:ph type="dt" sz="half" idx="10"/>
          </p:nvPr>
        </p:nvSpPr>
        <p:spPr/>
        <p:txBody>
          <a:bodyPr/>
          <a:lstStyle/>
          <a:p>
            <a:fld id="{0A2EAD1D-9239-41D9-9BFA-CE0626C6CBAB}" type="datetimeFigureOut">
              <a:rPr lang="es-EC" smtClean="0"/>
              <a:t>30/05/2024</a:t>
            </a:fld>
            <a:endParaRPr lang="es-EC"/>
          </a:p>
        </p:txBody>
      </p:sp>
      <p:sp>
        <p:nvSpPr>
          <p:cNvPr id="5" name="Marcador de pie de página 4">
            <a:extLst>
              <a:ext uri="{FF2B5EF4-FFF2-40B4-BE49-F238E27FC236}">
                <a16:creationId xmlns:a16="http://schemas.microsoft.com/office/drawing/2014/main" id="{2A25E36D-F7DB-205C-8D0A-C0053E31C549}"/>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CAE82AB8-0E7B-0CDF-2FA9-8F084AC6DD9C}"/>
              </a:ext>
            </a:extLst>
          </p:cNvPr>
          <p:cNvSpPr>
            <a:spLocks noGrp="1"/>
          </p:cNvSpPr>
          <p:nvPr>
            <p:ph type="sldNum" sz="quarter" idx="12"/>
          </p:nvPr>
        </p:nvSpPr>
        <p:spPr/>
        <p:txBody>
          <a:bodyPr/>
          <a:lstStyle/>
          <a:p>
            <a:fld id="{7ED6AB9D-C6E0-4829-B951-8FA42F68011F}" type="slidenum">
              <a:rPr lang="es-EC" smtClean="0"/>
              <a:t>‹Nº›</a:t>
            </a:fld>
            <a:endParaRPr lang="es-EC"/>
          </a:p>
        </p:txBody>
      </p:sp>
    </p:spTree>
    <p:extLst>
      <p:ext uri="{BB962C8B-B14F-4D97-AF65-F5344CB8AC3E}">
        <p14:creationId xmlns:p14="http://schemas.microsoft.com/office/powerpoint/2010/main" val="2129917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FBA6A1-56E8-FC01-B023-3D7CFA1768B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F4D8D873-083D-DB0D-600C-66050E1446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99D242D-0F47-7107-CE36-314F12CF02FC}"/>
              </a:ext>
            </a:extLst>
          </p:cNvPr>
          <p:cNvSpPr>
            <a:spLocks noGrp="1"/>
          </p:cNvSpPr>
          <p:nvPr>
            <p:ph type="dt" sz="half" idx="10"/>
          </p:nvPr>
        </p:nvSpPr>
        <p:spPr/>
        <p:txBody>
          <a:bodyPr/>
          <a:lstStyle/>
          <a:p>
            <a:fld id="{0A2EAD1D-9239-41D9-9BFA-CE0626C6CBAB}" type="datetimeFigureOut">
              <a:rPr lang="es-EC" smtClean="0"/>
              <a:t>30/05/2024</a:t>
            </a:fld>
            <a:endParaRPr lang="es-EC"/>
          </a:p>
        </p:txBody>
      </p:sp>
      <p:sp>
        <p:nvSpPr>
          <p:cNvPr id="5" name="Marcador de pie de página 4">
            <a:extLst>
              <a:ext uri="{FF2B5EF4-FFF2-40B4-BE49-F238E27FC236}">
                <a16:creationId xmlns:a16="http://schemas.microsoft.com/office/drawing/2014/main" id="{99DA3A25-8ECA-7771-8484-F2E4013380C2}"/>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3D9AE8FD-3F86-C1DC-946E-E1079868724C}"/>
              </a:ext>
            </a:extLst>
          </p:cNvPr>
          <p:cNvSpPr>
            <a:spLocks noGrp="1"/>
          </p:cNvSpPr>
          <p:nvPr>
            <p:ph type="sldNum" sz="quarter" idx="12"/>
          </p:nvPr>
        </p:nvSpPr>
        <p:spPr/>
        <p:txBody>
          <a:bodyPr/>
          <a:lstStyle/>
          <a:p>
            <a:fld id="{7ED6AB9D-C6E0-4829-B951-8FA42F68011F}" type="slidenum">
              <a:rPr lang="es-EC" smtClean="0"/>
              <a:t>‹Nº›</a:t>
            </a:fld>
            <a:endParaRPr lang="es-EC"/>
          </a:p>
        </p:txBody>
      </p:sp>
    </p:spTree>
    <p:extLst>
      <p:ext uri="{BB962C8B-B14F-4D97-AF65-F5344CB8AC3E}">
        <p14:creationId xmlns:p14="http://schemas.microsoft.com/office/powerpoint/2010/main" val="2841276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8F0569-08F7-9323-1CFF-23BFA1D66A33}"/>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EC9AACF9-5791-3D45-64FB-19E5704AEA0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a:extLst>
              <a:ext uri="{FF2B5EF4-FFF2-40B4-BE49-F238E27FC236}">
                <a16:creationId xmlns:a16="http://schemas.microsoft.com/office/drawing/2014/main" id="{FAB4160F-0BB8-3F29-DB2B-9553A1C973C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a:extLst>
              <a:ext uri="{FF2B5EF4-FFF2-40B4-BE49-F238E27FC236}">
                <a16:creationId xmlns:a16="http://schemas.microsoft.com/office/drawing/2014/main" id="{67C135EB-1822-1D82-0424-B8FB1E8B6468}"/>
              </a:ext>
            </a:extLst>
          </p:cNvPr>
          <p:cNvSpPr>
            <a:spLocks noGrp="1"/>
          </p:cNvSpPr>
          <p:nvPr>
            <p:ph type="dt" sz="half" idx="10"/>
          </p:nvPr>
        </p:nvSpPr>
        <p:spPr/>
        <p:txBody>
          <a:bodyPr/>
          <a:lstStyle/>
          <a:p>
            <a:fld id="{0A2EAD1D-9239-41D9-9BFA-CE0626C6CBAB}" type="datetimeFigureOut">
              <a:rPr lang="es-EC" smtClean="0"/>
              <a:t>30/05/2024</a:t>
            </a:fld>
            <a:endParaRPr lang="es-EC"/>
          </a:p>
        </p:txBody>
      </p:sp>
      <p:sp>
        <p:nvSpPr>
          <p:cNvPr id="6" name="Marcador de pie de página 5">
            <a:extLst>
              <a:ext uri="{FF2B5EF4-FFF2-40B4-BE49-F238E27FC236}">
                <a16:creationId xmlns:a16="http://schemas.microsoft.com/office/drawing/2014/main" id="{830491AD-CA7A-321A-A303-E7C95FF1F625}"/>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1551D429-FE07-841B-116A-C85030E54A0F}"/>
              </a:ext>
            </a:extLst>
          </p:cNvPr>
          <p:cNvSpPr>
            <a:spLocks noGrp="1"/>
          </p:cNvSpPr>
          <p:nvPr>
            <p:ph type="sldNum" sz="quarter" idx="12"/>
          </p:nvPr>
        </p:nvSpPr>
        <p:spPr/>
        <p:txBody>
          <a:bodyPr/>
          <a:lstStyle/>
          <a:p>
            <a:fld id="{7ED6AB9D-C6E0-4829-B951-8FA42F68011F}" type="slidenum">
              <a:rPr lang="es-EC" smtClean="0"/>
              <a:t>‹Nº›</a:t>
            </a:fld>
            <a:endParaRPr lang="es-EC"/>
          </a:p>
        </p:txBody>
      </p:sp>
    </p:spTree>
    <p:extLst>
      <p:ext uri="{BB962C8B-B14F-4D97-AF65-F5344CB8AC3E}">
        <p14:creationId xmlns:p14="http://schemas.microsoft.com/office/powerpoint/2010/main" val="1551384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BCAFC2-02C3-553B-370D-E06268A93DC6}"/>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0DBF2FA4-6930-309D-354B-1D33E798B1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618B8B0-AC59-A726-668E-9FF5FB991D2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a:extLst>
              <a:ext uri="{FF2B5EF4-FFF2-40B4-BE49-F238E27FC236}">
                <a16:creationId xmlns:a16="http://schemas.microsoft.com/office/drawing/2014/main" id="{FF89ACBC-53C6-7C80-6E86-37018A18DC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2E4E19E-FF75-EA13-2257-9707944B14B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a:extLst>
              <a:ext uri="{FF2B5EF4-FFF2-40B4-BE49-F238E27FC236}">
                <a16:creationId xmlns:a16="http://schemas.microsoft.com/office/drawing/2014/main" id="{A35123C4-FFDB-4062-EFC6-DAEDD992FD7B}"/>
              </a:ext>
            </a:extLst>
          </p:cNvPr>
          <p:cNvSpPr>
            <a:spLocks noGrp="1"/>
          </p:cNvSpPr>
          <p:nvPr>
            <p:ph type="dt" sz="half" idx="10"/>
          </p:nvPr>
        </p:nvSpPr>
        <p:spPr/>
        <p:txBody>
          <a:bodyPr/>
          <a:lstStyle/>
          <a:p>
            <a:fld id="{0A2EAD1D-9239-41D9-9BFA-CE0626C6CBAB}" type="datetimeFigureOut">
              <a:rPr lang="es-EC" smtClean="0"/>
              <a:t>30/05/2024</a:t>
            </a:fld>
            <a:endParaRPr lang="es-EC"/>
          </a:p>
        </p:txBody>
      </p:sp>
      <p:sp>
        <p:nvSpPr>
          <p:cNvPr id="8" name="Marcador de pie de página 7">
            <a:extLst>
              <a:ext uri="{FF2B5EF4-FFF2-40B4-BE49-F238E27FC236}">
                <a16:creationId xmlns:a16="http://schemas.microsoft.com/office/drawing/2014/main" id="{F99156D6-8077-0645-AF6C-C0B178E1E4EF}"/>
              </a:ext>
            </a:extLst>
          </p:cNvPr>
          <p:cNvSpPr>
            <a:spLocks noGrp="1"/>
          </p:cNvSpPr>
          <p:nvPr>
            <p:ph type="ftr" sz="quarter" idx="11"/>
          </p:nvPr>
        </p:nvSpPr>
        <p:spPr/>
        <p:txBody>
          <a:bodyPr/>
          <a:lstStyle/>
          <a:p>
            <a:endParaRPr lang="es-EC"/>
          </a:p>
        </p:txBody>
      </p:sp>
      <p:sp>
        <p:nvSpPr>
          <p:cNvPr id="9" name="Marcador de número de diapositiva 8">
            <a:extLst>
              <a:ext uri="{FF2B5EF4-FFF2-40B4-BE49-F238E27FC236}">
                <a16:creationId xmlns:a16="http://schemas.microsoft.com/office/drawing/2014/main" id="{AF7DB59F-520F-9A52-6046-E78528EC2DA4}"/>
              </a:ext>
            </a:extLst>
          </p:cNvPr>
          <p:cNvSpPr>
            <a:spLocks noGrp="1"/>
          </p:cNvSpPr>
          <p:nvPr>
            <p:ph type="sldNum" sz="quarter" idx="12"/>
          </p:nvPr>
        </p:nvSpPr>
        <p:spPr/>
        <p:txBody>
          <a:bodyPr/>
          <a:lstStyle/>
          <a:p>
            <a:fld id="{7ED6AB9D-C6E0-4829-B951-8FA42F68011F}" type="slidenum">
              <a:rPr lang="es-EC" smtClean="0"/>
              <a:t>‹Nº›</a:t>
            </a:fld>
            <a:endParaRPr lang="es-EC"/>
          </a:p>
        </p:txBody>
      </p:sp>
    </p:spTree>
    <p:extLst>
      <p:ext uri="{BB962C8B-B14F-4D97-AF65-F5344CB8AC3E}">
        <p14:creationId xmlns:p14="http://schemas.microsoft.com/office/powerpoint/2010/main" val="93909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622B6B-76BF-026D-B6E2-15BED6F5C894}"/>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fecha 2">
            <a:extLst>
              <a:ext uri="{FF2B5EF4-FFF2-40B4-BE49-F238E27FC236}">
                <a16:creationId xmlns:a16="http://schemas.microsoft.com/office/drawing/2014/main" id="{705B8034-E41E-B356-81BB-A0705DB01AA9}"/>
              </a:ext>
            </a:extLst>
          </p:cNvPr>
          <p:cNvSpPr>
            <a:spLocks noGrp="1"/>
          </p:cNvSpPr>
          <p:nvPr>
            <p:ph type="dt" sz="half" idx="10"/>
          </p:nvPr>
        </p:nvSpPr>
        <p:spPr/>
        <p:txBody>
          <a:bodyPr/>
          <a:lstStyle/>
          <a:p>
            <a:fld id="{0A2EAD1D-9239-41D9-9BFA-CE0626C6CBAB}" type="datetimeFigureOut">
              <a:rPr lang="es-EC" smtClean="0"/>
              <a:t>30/05/2024</a:t>
            </a:fld>
            <a:endParaRPr lang="es-EC"/>
          </a:p>
        </p:txBody>
      </p:sp>
      <p:sp>
        <p:nvSpPr>
          <p:cNvPr id="4" name="Marcador de pie de página 3">
            <a:extLst>
              <a:ext uri="{FF2B5EF4-FFF2-40B4-BE49-F238E27FC236}">
                <a16:creationId xmlns:a16="http://schemas.microsoft.com/office/drawing/2014/main" id="{B9C959ED-5457-07DA-D36C-6814BFFD57AE}"/>
              </a:ext>
            </a:extLst>
          </p:cNvPr>
          <p:cNvSpPr>
            <a:spLocks noGrp="1"/>
          </p:cNvSpPr>
          <p:nvPr>
            <p:ph type="ftr" sz="quarter" idx="11"/>
          </p:nvPr>
        </p:nvSpPr>
        <p:spPr/>
        <p:txBody>
          <a:bodyPr/>
          <a:lstStyle/>
          <a:p>
            <a:endParaRPr lang="es-EC"/>
          </a:p>
        </p:txBody>
      </p:sp>
      <p:sp>
        <p:nvSpPr>
          <p:cNvPr id="5" name="Marcador de número de diapositiva 4">
            <a:extLst>
              <a:ext uri="{FF2B5EF4-FFF2-40B4-BE49-F238E27FC236}">
                <a16:creationId xmlns:a16="http://schemas.microsoft.com/office/drawing/2014/main" id="{A781F499-CD58-1119-290D-89E688C14996}"/>
              </a:ext>
            </a:extLst>
          </p:cNvPr>
          <p:cNvSpPr>
            <a:spLocks noGrp="1"/>
          </p:cNvSpPr>
          <p:nvPr>
            <p:ph type="sldNum" sz="quarter" idx="12"/>
          </p:nvPr>
        </p:nvSpPr>
        <p:spPr/>
        <p:txBody>
          <a:bodyPr/>
          <a:lstStyle/>
          <a:p>
            <a:fld id="{7ED6AB9D-C6E0-4829-B951-8FA42F68011F}" type="slidenum">
              <a:rPr lang="es-EC" smtClean="0"/>
              <a:t>‹Nº›</a:t>
            </a:fld>
            <a:endParaRPr lang="es-EC"/>
          </a:p>
        </p:txBody>
      </p:sp>
    </p:spTree>
    <p:extLst>
      <p:ext uri="{BB962C8B-B14F-4D97-AF65-F5344CB8AC3E}">
        <p14:creationId xmlns:p14="http://schemas.microsoft.com/office/powerpoint/2010/main" val="4288273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B0A46E3-193C-D9A4-C216-752B40B5AFA5}"/>
              </a:ext>
            </a:extLst>
          </p:cNvPr>
          <p:cNvSpPr>
            <a:spLocks noGrp="1"/>
          </p:cNvSpPr>
          <p:nvPr>
            <p:ph type="dt" sz="half" idx="10"/>
          </p:nvPr>
        </p:nvSpPr>
        <p:spPr/>
        <p:txBody>
          <a:bodyPr/>
          <a:lstStyle/>
          <a:p>
            <a:fld id="{0A2EAD1D-9239-41D9-9BFA-CE0626C6CBAB}" type="datetimeFigureOut">
              <a:rPr lang="es-EC" smtClean="0"/>
              <a:t>30/05/2024</a:t>
            </a:fld>
            <a:endParaRPr lang="es-EC"/>
          </a:p>
        </p:txBody>
      </p:sp>
      <p:sp>
        <p:nvSpPr>
          <p:cNvPr id="3" name="Marcador de pie de página 2">
            <a:extLst>
              <a:ext uri="{FF2B5EF4-FFF2-40B4-BE49-F238E27FC236}">
                <a16:creationId xmlns:a16="http://schemas.microsoft.com/office/drawing/2014/main" id="{406150A8-3708-32A8-6853-D9C96335222F}"/>
              </a:ext>
            </a:extLst>
          </p:cNvPr>
          <p:cNvSpPr>
            <a:spLocks noGrp="1"/>
          </p:cNvSpPr>
          <p:nvPr>
            <p:ph type="ftr" sz="quarter" idx="11"/>
          </p:nvPr>
        </p:nvSpPr>
        <p:spPr/>
        <p:txBody>
          <a:bodyPr/>
          <a:lstStyle/>
          <a:p>
            <a:endParaRPr lang="es-EC"/>
          </a:p>
        </p:txBody>
      </p:sp>
      <p:sp>
        <p:nvSpPr>
          <p:cNvPr id="4" name="Marcador de número de diapositiva 3">
            <a:extLst>
              <a:ext uri="{FF2B5EF4-FFF2-40B4-BE49-F238E27FC236}">
                <a16:creationId xmlns:a16="http://schemas.microsoft.com/office/drawing/2014/main" id="{ED169794-12DF-05A8-A297-7A686EE05FE2}"/>
              </a:ext>
            </a:extLst>
          </p:cNvPr>
          <p:cNvSpPr>
            <a:spLocks noGrp="1"/>
          </p:cNvSpPr>
          <p:nvPr>
            <p:ph type="sldNum" sz="quarter" idx="12"/>
          </p:nvPr>
        </p:nvSpPr>
        <p:spPr/>
        <p:txBody>
          <a:bodyPr/>
          <a:lstStyle/>
          <a:p>
            <a:fld id="{7ED6AB9D-C6E0-4829-B951-8FA42F68011F}" type="slidenum">
              <a:rPr lang="es-EC" smtClean="0"/>
              <a:t>‹Nº›</a:t>
            </a:fld>
            <a:endParaRPr lang="es-EC"/>
          </a:p>
        </p:txBody>
      </p:sp>
    </p:spTree>
    <p:extLst>
      <p:ext uri="{BB962C8B-B14F-4D97-AF65-F5344CB8AC3E}">
        <p14:creationId xmlns:p14="http://schemas.microsoft.com/office/powerpoint/2010/main" val="2933698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245669-2AA5-D18B-94B7-01AFB7A6ABF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D5B80CCF-36E8-4A95-7D5B-4DAB57339B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a:extLst>
              <a:ext uri="{FF2B5EF4-FFF2-40B4-BE49-F238E27FC236}">
                <a16:creationId xmlns:a16="http://schemas.microsoft.com/office/drawing/2014/main" id="{CFA49FB1-1A4E-82C1-C6DC-A3EBD07F3F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4B316A2-6D77-471D-8B95-B12439273715}"/>
              </a:ext>
            </a:extLst>
          </p:cNvPr>
          <p:cNvSpPr>
            <a:spLocks noGrp="1"/>
          </p:cNvSpPr>
          <p:nvPr>
            <p:ph type="dt" sz="half" idx="10"/>
          </p:nvPr>
        </p:nvSpPr>
        <p:spPr/>
        <p:txBody>
          <a:bodyPr/>
          <a:lstStyle/>
          <a:p>
            <a:fld id="{0A2EAD1D-9239-41D9-9BFA-CE0626C6CBAB}" type="datetimeFigureOut">
              <a:rPr lang="es-EC" smtClean="0"/>
              <a:t>30/05/2024</a:t>
            </a:fld>
            <a:endParaRPr lang="es-EC"/>
          </a:p>
        </p:txBody>
      </p:sp>
      <p:sp>
        <p:nvSpPr>
          <p:cNvPr id="6" name="Marcador de pie de página 5">
            <a:extLst>
              <a:ext uri="{FF2B5EF4-FFF2-40B4-BE49-F238E27FC236}">
                <a16:creationId xmlns:a16="http://schemas.microsoft.com/office/drawing/2014/main" id="{7B099198-851D-3F4D-273A-07617C049A9B}"/>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983EB81F-A6B9-76D6-E04F-BAD8D3446AE1}"/>
              </a:ext>
            </a:extLst>
          </p:cNvPr>
          <p:cNvSpPr>
            <a:spLocks noGrp="1"/>
          </p:cNvSpPr>
          <p:nvPr>
            <p:ph type="sldNum" sz="quarter" idx="12"/>
          </p:nvPr>
        </p:nvSpPr>
        <p:spPr/>
        <p:txBody>
          <a:bodyPr/>
          <a:lstStyle/>
          <a:p>
            <a:fld id="{7ED6AB9D-C6E0-4829-B951-8FA42F68011F}" type="slidenum">
              <a:rPr lang="es-EC" smtClean="0"/>
              <a:t>‹Nº›</a:t>
            </a:fld>
            <a:endParaRPr lang="es-EC"/>
          </a:p>
        </p:txBody>
      </p:sp>
    </p:spTree>
    <p:extLst>
      <p:ext uri="{BB962C8B-B14F-4D97-AF65-F5344CB8AC3E}">
        <p14:creationId xmlns:p14="http://schemas.microsoft.com/office/powerpoint/2010/main" val="2658194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9642A2-27B7-035A-D792-1A5601AC2B8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a:extLst>
              <a:ext uri="{FF2B5EF4-FFF2-40B4-BE49-F238E27FC236}">
                <a16:creationId xmlns:a16="http://schemas.microsoft.com/office/drawing/2014/main" id="{A215FD8B-EB60-C038-0563-B73EF86215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a:extLst>
              <a:ext uri="{FF2B5EF4-FFF2-40B4-BE49-F238E27FC236}">
                <a16:creationId xmlns:a16="http://schemas.microsoft.com/office/drawing/2014/main" id="{BDC9CAEE-A1CD-FF1B-114D-BD1AF8F120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26EFB5F-4B3B-0DFE-5461-425B560E020F}"/>
              </a:ext>
            </a:extLst>
          </p:cNvPr>
          <p:cNvSpPr>
            <a:spLocks noGrp="1"/>
          </p:cNvSpPr>
          <p:nvPr>
            <p:ph type="dt" sz="half" idx="10"/>
          </p:nvPr>
        </p:nvSpPr>
        <p:spPr/>
        <p:txBody>
          <a:bodyPr/>
          <a:lstStyle/>
          <a:p>
            <a:fld id="{0A2EAD1D-9239-41D9-9BFA-CE0626C6CBAB}" type="datetimeFigureOut">
              <a:rPr lang="es-EC" smtClean="0"/>
              <a:t>30/05/2024</a:t>
            </a:fld>
            <a:endParaRPr lang="es-EC"/>
          </a:p>
        </p:txBody>
      </p:sp>
      <p:sp>
        <p:nvSpPr>
          <p:cNvPr id="6" name="Marcador de pie de página 5">
            <a:extLst>
              <a:ext uri="{FF2B5EF4-FFF2-40B4-BE49-F238E27FC236}">
                <a16:creationId xmlns:a16="http://schemas.microsoft.com/office/drawing/2014/main" id="{E2A27A14-7267-1676-BAA6-619AB56F41D0}"/>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217AD96F-A4C4-8EBD-AD61-9FD0730EC37B}"/>
              </a:ext>
            </a:extLst>
          </p:cNvPr>
          <p:cNvSpPr>
            <a:spLocks noGrp="1"/>
          </p:cNvSpPr>
          <p:nvPr>
            <p:ph type="sldNum" sz="quarter" idx="12"/>
          </p:nvPr>
        </p:nvSpPr>
        <p:spPr/>
        <p:txBody>
          <a:bodyPr/>
          <a:lstStyle/>
          <a:p>
            <a:fld id="{7ED6AB9D-C6E0-4829-B951-8FA42F68011F}" type="slidenum">
              <a:rPr lang="es-EC" smtClean="0"/>
              <a:t>‹Nº›</a:t>
            </a:fld>
            <a:endParaRPr lang="es-EC"/>
          </a:p>
        </p:txBody>
      </p:sp>
    </p:spTree>
    <p:extLst>
      <p:ext uri="{BB962C8B-B14F-4D97-AF65-F5344CB8AC3E}">
        <p14:creationId xmlns:p14="http://schemas.microsoft.com/office/powerpoint/2010/main" val="3312807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E4C9151-44BE-28C2-C420-1FBCEAE8BC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50E9BA06-0036-131C-31B3-1B4A42C1C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B092C6EB-01A2-586B-01F5-7FAC358FAF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2EAD1D-9239-41D9-9BFA-CE0626C6CBAB}" type="datetimeFigureOut">
              <a:rPr lang="es-EC" smtClean="0"/>
              <a:t>30/05/2024</a:t>
            </a:fld>
            <a:endParaRPr lang="es-EC"/>
          </a:p>
        </p:txBody>
      </p:sp>
      <p:sp>
        <p:nvSpPr>
          <p:cNvPr id="5" name="Marcador de pie de página 4">
            <a:extLst>
              <a:ext uri="{FF2B5EF4-FFF2-40B4-BE49-F238E27FC236}">
                <a16:creationId xmlns:a16="http://schemas.microsoft.com/office/drawing/2014/main" id="{0842D934-02A4-E140-F9C3-C51FBBF2EE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a:extLst>
              <a:ext uri="{FF2B5EF4-FFF2-40B4-BE49-F238E27FC236}">
                <a16:creationId xmlns:a16="http://schemas.microsoft.com/office/drawing/2014/main" id="{E9399D0D-E444-B67D-EB12-568A900771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D6AB9D-C6E0-4829-B951-8FA42F68011F}" type="slidenum">
              <a:rPr lang="es-EC" smtClean="0"/>
              <a:t>‹Nº›</a:t>
            </a:fld>
            <a:endParaRPr lang="es-EC"/>
          </a:p>
        </p:txBody>
      </p:sp>
    </p:spTree>
    <p:extLst>
      <p:ext uri="{BB962C8B-B14F-4D97-AF65-F5344CB8AC3E}">
        <p14:creationId xmlns:p14="http://schemas.microsoft.com/office/powerpoint/2010/main" val="191299436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jpg"/></Relationships>
</file>

<file path=ppt/slides/_rels/slide10.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47.jpg"/><Relationship Id="rId7" Type="http://schemas.openxmlformats.org/officeDocument/2006/relationships/image" Target="../media/image44.png"/><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9.jpg"/><Relationship Id="rId4" Type="http://schemas.openxmlformats.org/officeDocument/2006/relationships/image" Target="../media/image48.jpg"/></Relationships>
</file>

<file path=ppt/slides/_rels/slide1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44.png"/><Relationship Id="rId7" Type="http://schemas.openxmlformats.org/officeDocument/2006/relationships/image" Target="../media/image53.jp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7.jp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41.jpg"/><Relationship Id="rId4" Type="http://schemas.openxmlformats.org/officeDocument/2006/relationships/image" Target="../media/image54.jp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7.jp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g"/></Relationships>
</file>

<file path=ppt/slides/_rels/slide14.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2.png"/><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4.png"/><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6.pn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18.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72.svg"/><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svg"/><Relationship Id="rId10" Type="http://schemas.openxmlformats.org/officeDocument/2006/relationships/image" Target="../media/image7.jpg"/><Relationship Id="rId4" Type="http://schemas.openxmlformats.org/officeDocument/2006/relationships/image" Target="../media/image13.pn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7.jpg"/><Relationship Id="rId4" Type="http://schemas.microsoft.com/office/2007/relationships/hdphoto" Target="../media/hdphoto2.wdp"/><Relationship Id="rId9" Type="http://schemas.openxmlformats.org/officeDocument/2006/relationships/image" Target="../media/image24.sv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7.jp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svg"/><Relationship Id="rId10" Type="http://schemas.openxmlformats.org/officeDocument/2006/relationships/image" Target="../media/image7.jpg"/><Relationship Id="rId4" Type="http://schemas.openxmlformats.org/officeDocument/2006/relationships/image" Target="../media/image35.png"/><Relationship Id="rId9" Type="http://schemas.openxmlformats.org/officeDocument/2006/relationships/image" Target="../media/image40.svg"/></Relationships>
</file>

<file path=ppt/slides/_rels/slide9.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7.jpg"/><Relationship Id="rId2" Type="http://schemas.openxmlformats.org/officeDocument/2006/relationships/image" Target="../media/image41.jpg"/><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44.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335725-BB34-088B-8237-7A45717EE6DB}"/>
              </a:ext>
            </a:extLst>
          </p:cNvPr>
          <p:cNvSpPr>
            <a:spLocks noGrp="1"/>
          </p:cNvSpPr>
          <p:nvPr>
            <p:ph type="ctrTitle"/>
          </p:nvPr>
        </p:nvSpPr>
        <p:spPr>
          <a:xfrm>
            <a:off x="1628222" y="2203277"/>
            <a:ext cx="8621908" cy="1922732"/>
          </a:xfrm>
        </p:spPr>
        <p:txBody>
          <a:bodyPr>
            <a:normAutofit fontScale="90000"/>
          </a:bodyPr>
          <a:lstStyle/>
          <a:p>
            <a:pPr algn="ctr"/>
            <a:r>
              <a:rPr lang="es-ES" sz="6600" b="1" dirty="0">
                <a:latin typeface="Candara Light" panose="020E0502030303020204" pitchFamily="34" charset="0"/>
              </a:rPr>
              <a:t>INFORME DE RENDICIÓN DE CUENTAS </a:t>
            </a:r>
            <a:endParaRPr lang="es-EC" sz="6600" b="1" dirty="0">
              <a:latin typeface="Candara Light" panose="020E0502030303020204" pitchFamily="34" charset="0"/>
            </a:endParaRPr>
          </a:p>
        </p:txBody>
      </p:sp>
      <p:sp>
        <p:nvSpPr>
          <p:cNvPr id="3" name="Subtítulo 2">
            <a:extLst>
              <a:ext uri="{FF2B5EF4-FFF2-40B4-BE49-F238E27FC236}">
                <a16:creationId xmlns:a16="http://schemas.microsoft.com/office/drawing/2014/main" id="{047735D9-D115-60C1-B0E8-87C638D4FFC0}"/>
              </a:ext>
            </a:extLst>
          </p:cNvPr>
          <p:cNvSpPr>
            <a:spLocks noGrp="1"/>
          </p:cNvSpPr>
          <p:nvPr>
            <p:ph type="subTitle" idx="1"/>
          </p:nvPr>
        </p:nvSpPr>
        <p:spPr>
          <a:xfrm>
            <a:off x="5436076" y="4216918"/>
            <a:ext cx="2469059" cy="1143000"/>
          </a:xfrm>
        </p:spPr>
        <p:txBody>
          <a:bodyPr/>
          <a:lstStyle/>
          <a:p>
            <a:r>
              <a:rPr lang="es-ES" dirty="0"/>
              <a:t>AÑO 2023</a:t>
            </a:r>
            <a:endParaRPr lang="es-EC" dirty="0"/>
          </a:p>
        </p:txBody>
      </p:sp>
      <p:pic>
        <p:nvPicPr>
          <p:cNvPr id="4" name="Imagen 3">
            <a:extLst>
              <a:ext uri="{FF2B5EF4-FFF2-40B4-BE49-F238E27FC236}">
                <a16:creationId xmlns:a16="http://schemas.microsoft.com/office/drawing/2014/main" id="{08DC8D93-1B0C-BBF2-501A-D3DAF6A086F1}"/>
              </a:ext>
            </a:extLst>
          </p:cNvPr>
          <p:cNvPicPr>
            <a:picLocks noChangeAspect="1"/>
          </p:cNvPicPr>
          <p:nvPr/>
        </p:nvPicPr>
        <p:blipFill rotWithShape="1">
          <a:blip r:embed="rId2">
            <a:extLst>
              <a:ext uri="{28A0092B-C50C-407E-A947-70E740481C1C}">
                <a14:useLocalDpi xmlns:a14="http://schemas.microsoft.com/office/drawing/2010/main" val="0"/>
              </a:ext>
            </a:extLst>
          </a:blip>
          <a:srcRect b="76734"/>
          <a:stretch/>
        </p:blipFill>
        <p:spPr bwMode="auto">
          <a:xfrm flipV="1">
            <a:off x="0" y="6593828"/>
            <a:ext cx="12170712" cy="264172"/>
          </a:xfrm>
          <a:prstGeom prst="rect">
            <a:avLst/>
          </a:prstGeom>
          <a:noFill/>
          <a:ln>
            <a:noFill/>
          </a:ln>
          <a:extLst>
            <a:ext uri="{53640926-AAD7-44D8-BBD7-CCE9431645EC}">
              <a14:shadowObscured xmlns:a14="http://schemas.microsoft.com/office/drawing/2010/main"/>
            </a:ext>
          </a:extLst>
        </p:spPr>
      </p:pic>
      <p:pic>
        <p:nvPicPr>
          <p:cNvPr id="6" name="Imagen 5">
            <a:extLst>
              <a:ext uri="{FF2B5EF4-FFF2-40B4-BE49-F238E27FC236}">
                <a16:creationId xmlns:a16="http://schemas.microsoft.com/office/drawing/2014/main" id="{1A9BC9C9-02A6-2CD4-EC36-E28E3C509B70}"/>
              </a:ext>
            </a:extLst>
          </p:cNvPr>
          <p:cNvPicPr>
            <a:picLocks noChangeAspect="1"/>
          </p:cNvPicPr>
          <p:nvPr/>
        </p:nvPicPr>
        <p:blipFill>
          <a:blip r:embed="rId3"/>
          <a:stretch>
            <a:fillRect/>
          </a:stretch>
        </p:blipFill>
        <p:spPr>
          <a:xfrm>
            <a:off x="304841" y="5327412"/>
            <a:ext cx="1663168" cy="1143000"/>
          </a:xfrm>
          <a:prstGeom prst="rect">
            <a:avLst/>
          </a:prstGeom>
        </p:spPr>
      </p:pic>
      <p:pic>
        <p:nvPicPr>
          <p:cNvPr id="8" name="Imagen 7">
            <a:extLst>
              <a:ext uri="{FF2B5EF4-FFF2-40B4-BE49-F238E27FC236}">
                <a16:creationId xmlns:a16="http://schemas.microsoft.com/office/drawing/2014/main" id="{CC8EB2D1-E017-3EF2-6E99-5B32C660C668}"/>
              </a:ext>
            </a:extLst>
          </p:cNvPr>
          <p:cNvPicPr>
            <a:picLocks noChangeAspect="1"/>
          </p:cNvPicPr>
          <p:nvPr/>
        </p:nvPicPr>
        <p:blipFill>
          <a:blip r:embed="rId4"/>
          <a:stretch>
            <a:fillRect/>
          </a:stretch>
        </p:blipFill>
        <p:spPr>
          <a:xfrm>
            <a:off x="2334313" y="5346053"/>
            <a:ext cx="2149669" cy="1143000"/>
          </a:xfrm>
          <a:prstGeom prst="rect">
            <a:avLst/>
          </a:prstGeom>
        </p:spPr>
      </p:pic>
      <p:pic>
        <p:nvPicPr>
          <p:cNvPr id="10" name="Imagen 9">
            <a:extLst>
              <a:ext uri="{FF2B5EF4-FFF2-40B4-BE49-F238E27FC236}">
                <a16:creationId xmlns:a16="http://schemas.microsoft.com/office/drawing/2014/main" id="{0EE7BC40-ADC4-D184-F7ED-81E21B78B1DE}"/>
              </a:ext>
            </a:extLst>
          </p:cNvPr>
          <p:cNvPicPr>
            <a:picLocks noChangeAspect="1"/>
          </p:cNvPicPr>
          <p:nvPr/>
        </p:nvPicPr>
        <p:blipFill>
          <a:blip r:embed="rId5"/>
          <a:stretch>
            <a:fillRect/>
          </a:stretch>
        </p:blipFill>
        <p:spPr>
          <a:xfrm>
            <a:off x="6974575" y="5330569"/>
            <a:ext cx="1663167" cy="1143000"/>
          </a:xfrm>
          <a:prstGeom prst="rect">
            <a:avLst/>
          </a:prstGeom>
        </p:spPr>
      </p:pic>
      <p:pic>
        <p:nvPicPr>
          <p:cNvPr id="12" name="Imagen 11">
            <a:extLst>
              <a:ext uri="{FF2B5EF4-FFF2-40B4-BE49-F238E27FC236}">
                <a16:creationId xmlns:a16="http://schemas.microsoft.com/office/drawing/2014/main" id="{32A9A202-1D05-A365-517A-CE3DC1168BC5}"/>
              </a:ext>
            </a:extLst>
          </p:cNvPr>
          <p:cNvPicPr>
            <a:picLocks noChangeAspect="1"/>
          </p:cNvPicPr>
          <p:nvPr/>
        </p:nvPicPr>
        <p:blipFill>
          <a:blip r:embed="rId6"/>
          <a:stretch>
            <a:fillRect/>
          </a:stretch>
        </p:blipFill>
        <p:spPr>
          <a:xfrm>
            <a:off x="4994892" y="5307531"/>
            <a:ext cx="1424820" cy="1233910"/>
          </a:xfrm>
          <a:prstGeom prst="rect">
            <a:avLst/>
          </a:prstGeom>
        </p:spPr>
      </p:pic>
      <p:pic>
        <p:nvPicPr>
          <p:cNvPr id="13" name="Imagen 12">
            <a:extLst>
              <a:ext uri="{FF2B5EF4-FFF2-40B4-BE49-F238E27FC236}">
                <a16:creationId xmlns:a16="http://schemas.microsoft.com/office/drawing/2014/main" id="{ABB32317-A50C-2612-AE78-5BA84D4293F6}"/>
              </a:ext>
            </a:extLst>
          </p:cNvPr>
          <p:cNvPicPr>
            <a:picLocks noChangeAspect="1"/>
          </p:cNvPicPr>
          <p:nvPr/>
        </p:nvPicPr>
        <p:blipFill>
          <a:blip r:embed="rId7"/>
          <a:stretch>
            <a:fillRect/>
          </a:stretch>
        </p:blipFill>
        <p:spPr>
          <a:xfrm>
            <a:off x="9370350" y="5450828"/>
            <a:ext cx="2103895" cy="1038225"/>
          </a:xfrm>
          <a:prstGeom prst="rect">
            <a:avLst/>
          </a:prstGeom>
        </p:spPr>
      </p:pic>
      <p:pic>
        <p:nvPicPr>
          <p:cNvPr id="15" name="Imagen 14">
            <a:extLst>
              <a:ext uri="{FF2B5EF4-FFF2-40B4-BE49-F238E27FC236}">
                <a16:creationId xmlns:a16="http://schemas.microsoft.com/office/drawing/2014/main" id="{FF4869F3-4BCF-53EA-0FE0-484106268D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2609" y="294481"/>
            <a:ext cx="3864864" cy="1847088"/>
          </a:xfrm>
          <a:prstGeom prst="rect">
            <a:avLst/>
          </a:prstGeom>
        </p:spPr>
      </p:pic>
      <p:pic>
        <p:nvPicPr>
          <p:cNvPr id="17" name="Imagen 16">
            <a:extLst>
              <a:ext uri="{FF2B5EF4-FFF2-40B4-BE49-F238E27FC236}">
                <a16:creationId xmlns:a16="http://schemas.microsoft.com/office/drawing/2014/main" id="{32691D7A-8497-60EE-E542-F9436EF5B12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37742" y="297903"/>
            <a:ext cx="3319272" cy="1249680"/>
          </a:xfrm>
          <a:prstGeom prst="rect">
            <a:avLst/>
          </a:prstGeom>
        </p:spPr>
      </p:pic>
    </p:spTree>
    <p:extLst>
      <p:ext uri="{BB962C8B-B14F-4D97-AF65-F5344CB8AC3E}">
        <p14:creationId xmlns:p14="http://schemas.microsoft.com/office/powerpoint/2010/main" val="1603134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99A24C-31B9-A8BF-884C-69952ADC82D7}"/>
              </a:ext>
            </a:extLst>
          </p:cNvPr>
          <p:cNvSpPr>
            <a:spLocks noGrp="1"/>
          </p:cNvSpPr>
          <p:nvPr>
            <p:ph type="title"/>
          </p:nvPr>
        </p:nvSpPr>
        <p:spPr>
          <a:xfrm>
            <a:off x="726295" y="0"/>
            <a:ext cx="10515600" cy="1325563"/>
          </a:xfrm>
        </p:spPr>
        <p:txBody>
          <a:bodyPr/>
          <a:lstStyle/>
          <a:p>
            <a:pPr algn="ctr"/>
            <a:r>
              <a:rPr lang="es-ES" i="1" u="sng" dirty="0">
                <a:effectLst>
                  <a:outerShdw blurRad="38100" dist="38100" dir="2700000" algn="tl">
                    <a:srgbClr val="000000">
                      <a:alpha val="43137"/>
                    </a:srgbClr>
                  </a:outerShdw>
                </a:effectLst>
              </a:rPr>
              <a:t>OBRAS PARROQUIA NAZÓN</a:t>
            </a:r>
            <a:endParaRPr lang="es-EC" i="1" u="sng" dirty="0">
              <a:effectLst>
                <a:outerShdw blurRad="38100" dist="38100" dir="2700000" algn="tl">
                  <a:srgbClr val="000000">
                    <a:alpha val="43137"/>
                  </a:srgbClr>
                </a:outerShdw>
              </a:effectLst>
            </a:endParaRPr>
          </a:p>
        </p:txBody>
      </p:sp>
      <p:sp>
        <p:nvSpPr>
          <p:cNvPr id="4" name="Rectángulo: esquinas redondeadas 3">
            <a:extLst>
              <a:ext uri="{FF2B5EF4-FFF2-40B4-BE49-F238E27FC236}">
                <a16:creationId xmlns:a16="http://schemas.microsoft.com/office/drawing/2014/main" id="{C1EC9744-D3CF-B243-4A65-4398F48BEDAF}"/>
              </a:ext>
            </a:extLst>
          </p:cNvPr>
          <p:cNvSpPr/>
          <p:nvPr/>
        </p:nvSpPr>
        <p:spPr>
          <a:xfrm>
            <a:off x="21192" y="1088571"/>
            <a:ext cx="2945235" cy="576942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S" dirty="0">
                <a:latin typeface="Bahnschrift Light" panose="020B0502040204020203" pitchFamily="34" charset="0"/>
              </a:rPr>
              <a:t>Materiales de Construcción  Adquisición de HORMIGÓN PROYECTADO-LANZADO DE F´C=210 KG/CM2</a:t>
            </a: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r>
              <a:rPr lang="es-ES" dirty="0">
                <a:latin typeface="Bahnschrift Light" panose="020B0502040204020203" pitchFamily="34" charset="0"/>
              </a:rPr>
              <a:t>COSTO </a:t>
            </a:r>
          </a:p>
          <a:p>
            <a:pPr algn="ctr"/>
            <a:r>
              <a:rPr lang="es-ES" b="1" dirty="0">
                <a:latin typeface="Bahnschrift Light" panose="020B0502040204020203" pitchFamily="34" charset="0"/>
              </a:rPr>
              <a:t>$4743.94</a:t>
            </a:r>
          </a:p>
          <a:p>
            <a:pPr algn="ctr"/>
            <a:endParaRPr lang="es-EC" dirty="0"/>
          </a:p>
        </p:txBody>
      </p:sp>
      <p:pic>
        <p:nvPicPr>
          <p:cNvPr id="6" name="Imagen 5">
            <a:extLst>
              <a:ext uri="{FF2B5EF4-FFF2-40B4-BE49-F238E27FC236}">
                <a16:creationId xmlns:a16="http://schemas.microsoft.com/office/drawing/2014/main" id="{87CEBCED-73B1-F6E4-8F0B-636AF35C96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743" y="3474515"/>
            <a:ext cx="2240132" cy="201986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Rectángulo: esquinas redondeadas 6">
            <a:extLst>
              <a:ext uri="{FF2B5EF4-FFF2-40B4-BE49-F238E27FC236}">
                <a16:creationId xmlns:a16="http://schemas.microsoft.com/office/drawing/2014/main" id="{43C4D579-FC2F-78B7-2336-5071723D2DE2}"/>
              </a:ext>
            </a:extLst>
          </p:cNvPr>
          <p:cNvSpPr/>
          <p:nvPr/>
        </p:nvSpPr>
        <p:spPr>
          <a:xfrm>
            <a:off x="3098579" y="1110116"/>
            <a:ext cx="2997422" cy="576942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S" dirty="0">
                <a:latin typeface="Bahnschrift Light" panose="020B0502040204020203" pitchFamily="34" charset="0"/>
              </a:rPr>
              <a:t>Materiales de Construcción  Adquisición de PIEDRA DE ESCOLLERA ANGULAR DIÁMETRO IGUAL O MAYOR A 75 CM </a:t>
            </a: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r>
              <a:rPr lang="es-ES" dirty="0">
                <a:latin typeface="Bahnschrift Light" panose="020B0502040204020203" pitchFamily="34" charset="0"/>
              </a:rPr>
              <a:t>COSTO </a:t>
            </a:r>
          </a:p>
          <a:p>
            <a:pPr algn="ctr"/>
            <a:r>
              <a:rPr lang="es-ES" b="1" dirty="0">
                <a:latin typeface="Bahnschrift Light" panose="020B0502040204020203" pitchFamily="34" charset="0"/>
              </a:rPr>
              <a:t>$5913.60</a:t>
            </a:r>
          </a:p>
          <a:p>
            <a:pPr algn="ctr"/>
            <a:endParaRPr lang="es-EC" dirty="0"/>
          </a:p>
        </p:txBody>
      </p:sp>
      <p:pic>
        <p:nvPicPr>
          <p:cNvPr id="9" name="Imagen 8">
            <a:extLst>
              <a:ext uri="{FF2B5EF4-FFF2-40B4-BE49-F238E27FC236}">
                <a16:creationId xmlns:a16="http://schemas.microsoft.com/office/drawing/2014/main" id="{15FC21B2-4853-452D-016B-57CAA4B9DF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6836" y="3429000"/>
            <a:ext cx="2660907" cy="189016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ángulo: esquinas redondeadas 9">
            <a:extLst>
              <a:ext uri="{FF2B5EF4-FFF2-40B4-BE49-F238E27FC236}">
                <a16:creationId xmlns:a16="http://schemas.microsoft.com/office/drawing/2014/main" id="{A936B1EA-1E16-A336-5C4A-FA3A15DF0BA3}"/>
              </a:ext>
            </a:extLst>
          </p:cNvPr>
          <p:cNvSpPr/>
          <p:nvPr/>
        </p:nvSpPr>
        <p:spPr>
          <a:xfrm>
            <a:off x="6228154" y="1163305"/>
            <a:ext cx="2872304" cy="569469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S" dirty="0">
                <a:latin typeface="Bahnschrift Light" panose="020B0502040204020203" pitchFamily="34" charset="0"/>
              </a:rPr>
              <a:t>Maquinaria y Equipos ALQUILER DE UNA EXCAVADORA PARA EL ENROCADO DEL MURO</a:t>
            </a: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r>
              <a:rPr lang="es-ES" dirty="0">
                <a:latin typeface="Bahnschrift Light" panose="020B0502040204020203" pitchFamily="34" charset="0"/>
              </a:rPr>
              <a:t>COSTO </a:t>
            </a:r>
          </a:p>
          <a:p>
            <a:pPr algn="ctr"/>
            <a:r>
              <a:rPr lang="es-ES" b="1" dirty="0">
                <a:latin typeface="Bahnschrift Light" panose="020B0502040204020203" pitchFamily="34" charset="0"/>
              </a:rPr>
              <a:t>$5913.60</a:t>
            </a:r>
          </a:p>
          <a:p>
            <a:pPr algn="ctr"/>
            <a:endParaRPr lang="es-EC" dirty="0"/>
          </a:p>
        </p:txBody>
      </p:sp>
      <p:pic>
        <p:nvPicPr>
          <p:cNvPr id="12" name="Imagen 11">
            <a:extLst>
              <a:ext uri="{FF2B5EF4-FFF2-40B4-BE49-F238E27FC236}">
                <a16:creationId xmlns:a16="http://schemas.microsoft.com/office/drawing/2014/main" id="{36498AD6-EBCD-24FB-584E-192C1E68A1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2951" y="3274203"/>
            <a:ext cx="2525484" cy="24204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3" name="Rectángulo: esquinas redondeadas 12">
            <a:extLst>
              <a:ext uri="{FF2B5EF4-FFF2-40B4-BE49-F238E27FC236}">
                <a16:creationId xmlns:a16="http://schemas.microsoft.com/office/drawing/2014/main" id="{A09CCA37-A6C7-7A7C-6960-712E211AF300}"/>
              </a:ext>
            </a:extLst>
          </p:cNvPr>
          <p:cNvSpPr/>
          <p:nvPr/>
        </p:nvSpPr>
        <p:spPr>
          <a:xfrm>
            <a:off x="9232611" y="1110116"/>
            <a:ext cx="2872304" cy="569469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S" sz="1600" dirty="0">
                <a:latin typeface="Bahnschrift Light" panose="020B0502040204020203" pitchFamily="34" charset="0"/>
              </a:rPr>
              <a:t>Materiales de Construcción  ADQUISICIÓN DE MATERIALES PÉTREO PARA EL LASTRADO DE VIAS DE TERCER ORDEN ETAPA 1 PARROQUIAS NAZÓN Y JERUSALÉN</a:t>
            </a: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r>
              <a:rPr lang="es-ES" dirty="0">
                <a:latin typeface="Bahnschrift Light" panose="020B0502040204020203" pitchFamily="34" charset="0"/>
              </a:rPr>
              <a:t>COSTO </a:t>
            </a:r>
          </a:p>
          <a:p>
            <a:pPr algn="ctr"/>
            <a:r>
              <a:rPr lang="es-ES" b="1" dirty="0">
                <a:latin typeface="Bahnschrift Light" panose="020B0502040204020203" pitchFamily="34" charset="0"/>
              </a:rPr>
              <a:t>$5642.60</a:t>
            </a:r>
          </a:p>
          <a:p>
            <a:pPr algn="ctr"/>
            <a:endParaRPr lang="es-EC" dirty="0"/>
          </a:p>
        </p:txBody>
      </p:sp>
      <p:pic>
        <p:nvPicPr>
          <p:cNvPr id="15" name="Imagen 14">
            <a:extLst>
              <a:ext uri="{FF2B5EF4-FFF2-40B4-BE49-F238E27FC236}">
                <a16:creationId xmlns:a16="http://schemas.microsoft.com/office/drawing/2014/main" id="{D693CF19-B837-4B8F-A18D-A15D3DD0E9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8955" y="3364438"/>
            <a:ext cx="2639616" cy="224001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Imagen 2">
            <a:extLst>
              <a:ext uri="{FF2B5EF4-FFF2-40B4-BE49-F238E27FC236}">
                <a16:creationId xmlns:a16="http://schemas.microsoft.com/office/drawing/2014/main" id="{AE69E894-7A9C-A419-8217-55553E7F15DB}"/>
              </a:ext>
            </a:extLst>
          </p:cNvPr>
          <p:cNvPicPr>
            <a:picLocks noChangeAspect="1"/>
          </p:cNvPicPr>
          <p:nvPr/>
        </p:nvPicPr>
        <p:blipFill>
          <a:blip r:embed="rId6"/>
          <a:stretch>
            <a:fillRect/>
          </a:stretch>
        </p:blipFill>
        <p:spPr>
          <a:xfrm>
            <a:off x="183068" y="-30769"/>
            <a:ext cx="1376223" cy="1004163"/>
          </a:xfrm>
          <a:prstGeom prst="rect">
            <a:avLst/>
          </a:prstGeom>
        </p:spPr>
      </p:pic>
      <p:pic>
        <p:nvPicPr>
          <p:cNvPr id="5" name="Imagen 4">
            <a:extLst>
              <a:ext uri="{FF2B5EF4-FFF2-40B4-BE49-F238E27FC236}">
                <a16:creationId xmlns:a16="http://schemas.microsoft.com/office/drawing/2014/main" id="{6181EFEF-3495-B4B0-955F-EB2188A506D0}"/>
              </a:ext>
            </a:extLst>
          </p:cNvPr>
          <p:cNvPicPr>
            <a:picLocks noChangeAspect="1"/>
          </p:cNvPicPr>
          <p:nvPr/>
        </p:nvPicPr>
        <p:blipFill rotWithShape="1">
          <a:blip r:embed="rId7"/>
          <a:srcRect l="1049" t="7657" b="3509"/>
          <a:stretch/>
        </p:blipFill>
        <p:spPr>
          <a:xfrm>
            <a:off x="9274206" y="90552"/>
            <a:ext cx="899333" cy="638629"/>
          </a:xfrm>
          <a:prstGeom prst="rect">
            <a:avLst/>
          </a:prstGeom>
        </p:spPr>
      </p:pic>
      <p:pic>
        <p:nvPicPr>
          <p:cNvPr id="8" name="Imagen 7">
            <a:extLst>
              <a:ext uri="{FF2B5EF4-FFF2-40B4-BE49-F238E27FC236}">
                <a16:creationId xmlns:a16="http://schemas.microsoft.com/office/drawing/2014/main" id="{A93780F5-C09F-F7D1-4E4B-92E508DCAD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54769" y="1913"/>
            <a:ext cx="1450146" cy="693051"/>
          </a:xfrm>
          <a:prstGeom prst="rect">
            <a:avLst/>
          </a:prstGeom>
        </p:spPr>
      </p:pic>
    </p:spTree>
    <p:extLst>
      <p:ext uri="{BB962C8B-B14F-4D97-AF65-F5344CB8AC3E}">
        <p14:creationId xmlns:p14="http://schemas.microsoft.com/office/powerpoint/2010/main" val="3779402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FB765D-DC6F-068D-6448-022D667215DC}"/>
              </a:ext>
            </a:extLst>
          </p:cNvPr>
          <p:cNvSpPr>
            <a:spLocks noGrp="1"/>
          </p:cNvSpPr>
          <p:nvPr>
            <p:ph type="title"/>
          </p:nvPr>
        </p:nvSpPr>
        <p:spPr/>
        <p:txBody>
          <a:bodyPr/>
          <a:lstStyle/>
          <a:p>
            <a:pPr algn="ctr"/>
            <a:r>
              <a:rPr lang="es-ES" i="1" u="sng" dirty="0">
                <a:effectLst>
                  <a:outerShdw blurRad="38100" dist="38100" dir="2700000" algn="tl">
                    <a:srgbClr val="000000">
                      <a:alpha val="43137"/>
                    </a:srgbClr>
                  </a:outerShdw>
                </a:effectLst>
              </a:rPr>
              <a:t>OBRAS PARROQUIA TURUPAMBA</a:t>
            </a:r>
            <a:endParaRPr lang="es-EC" i="1" u="sng" dirty="0">
              <a:effectLst>
                <a:outerShdw blurRad="38100" dist="38100" dir="2700000" algn="tl">
                  <a:srgbClr val="000000">
                    <a:alpha val="43137"/>
                  </a:srgbClr>
                </a:outerShdw>
              </a:effectLst>
            </a:endParaRPr>
          </a:p>
        </p:txBody>
      </p:sp>
      <p:sp>
        <p:nvSpPr>
          <p:cNvPr id="4" name="Diagrama de flujo: proceso alternativo 3">
            <a:extLst>
              <a:ext uri="{FF2B5EF4-FFF2-40B4-BE49-F238E27FC236}">
                <a16:creationId xmlns:a16="http://schemas.microsoft.com/office/drawing/2014/main" id="{D8801452-D620-7FFF-273F-31F6B0524832}"/>
              </a:ext>
            </a:extLst>
          </p:cNvPr>
          <p:cNvSpPr/>
          <p:nvPr/>
        </p:nvSpPr>
        <p:spPr>
          <a:xfrm>
            <a:off x="296997" y="1667643"/>
            <a:ext cx="2628000" cy="5148000"/>
          </a:xfrm>
          <a:prstGeom prst="flowChartAlternateProcess">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S" dirty="0">
                <a:latin typeface="Bahnschrift Light" panose="020B0502040204020203" pitchFamily="34" charset="0"/>
              </a:rPr>
              <a:t>MAQUINARIA Y EQUIPOS ALQUILER DE VOLQUETA EN LA PARROQUIA TURUPAMBA</a:t>
            </a: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C" b="1" dirty="0">
              <a:latin typeface="Bahnschrift Light" panose="020B0502040204020203" pitchFamily="34" charset="0"/>
            </a:endParaRPr>
          </a:p>
          <a:p>
            <a:pPr algn="ctr"/>
            <a:r>
              <a:rPr lang="es-EC" b="1" dirty="0">
                <a:latin typeface="Bahnschrift Light" panose="020B0502040204020203" pitchFamily="34" charset="0"/>
              </a:rPr>
              <a:t>COSTO </a:t>
            </a:r>
          </a:p>
          <a:p>
            <a:pPr algn="ctr"/>
            <a:r>
              <a:rPr lang="es-EC" b="1" dirty="0">
                <a:latin typeface="Bahnschrift Light" panose="020B0502040204020203" pitchFamily="34" charset="0"/>
              </a:rPr>
              <a:t>$ 1400,00</a:t>
            </a:r>
          </a:p>
        </p:txBody>
      </p:sp>
      <p:sp>
        <p:nvSpPr>
          <p:cNvPr id="7" name="Diagrama de flujo: proceso alternativo 6">
            <a:extLst>
              <a:ext uri="{FF2B5EF4-FFF2-40B4-BE49-F238E27FC236}">
                <a16:creationId xmlns:a16="http://schemas.microsoft.com/office/drawing/2014/main" id="{91DE9D34-AF43-8EA1-4F33-98D733D81C8A}"/>
              </a:ext>
            </a:extLst>
          </p:cNvPr>
          <p:cNvSpPr/>
          <p:nvPr/>
        </p:nvSpPr>
        <p:spPr>
          <a:xfrm>
            <a:off x="3316195" y="1710000"/>
            <a:ext cx="2628000" cy="5148000"/>
          </a:xfrm>
          <a:prstGeom prst="flowChartAlternateProcess">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S" dirty="0">
                <a:latin typeface="Bahnschrift Light" panose="020B0502040204020203" pitchFamily="34" charset="0"/>
              </a:rPr>
              <a:t>Maquinaria y Equipos ALQUILER DE UNA RETROEXCAVADORA PARA LOS TRABAJOS EN TURUPAMBA</a:t>
            </a: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r>
              <a:rPr lang="es-EC" b="1" dirty="0">
                <a:latin typeface="Bahnschrift Light" panose="020B0502040204020203" pitchFamily="34" charset="0"/>
              </a:rPr>
              <a:t>COSTO </a:t>
            </a:r>
          </a:p>
          <a:p>
            <a:pPr algn="ctr"/>
            <a:r>
              <a:rPr lang="es-EC" b="1" dirty="0">
                <a:latin typeface="Bahnschrift Light" panose="020B0502040204020203" pitchFamily="34" charset="0"/>
              </a:rPr>
              <a:t>$ 2760,00</a:t>
            </a:r>
          </a:p>
        </p:txBody>
      </p:sp>
      <p:pic>
        <p:nvPicPr>
          <p:cNvPr id="12" name="Imagen 11">
            <a:extLst>
              <a:ext uri="{FF2B5EF4-FFF2-40B4-BE49-F238E27FC236}">
                <a16:creationId xmlns:a16="http://schemas.microsoft.com/office/drawing/2014/main" id="{688B82CD-A134-DFF7-1DFE-FCBE40F75223}"/>
              </a:ext>
            </a:extLst>
          </p:cNvPr>
          <p:cNvPicPr>
            <a:picLocks noChangeAspect="1"/>
          </p:cNvPicPr>
          <p:nvPr/>
        </p:nvPicPr>
        <p:blipFill>
          <a:blip r:embed="rId2"/>
          <a:stretch>
            <a:fillRect/>
          </a:stretch>
        </p:blipFill>
        <p:spPr>
          <a:xfrm>
            <a:off x="71162" y="365125"/>
            <a:ext cx="1534075" cy="1119340"/>
          </a:xfrm>
          <a:prstGeom prst="rect">
            <a:avLst/>
          </a:prstGeom>
        </p:spPr>
      </p:pic>
      <p:pic>
        <p:nvPicPr>
          <p:cNvPr id="14" name="Imagen 13">
            <a:extLst>
              <a:ext uri="{FF2B5EF4-FFF2-40B4-BE49-F238E27FC236}">
                <a16:creationId xmlns:a16="http://schemas.microsoft.com/office/drawing/2014/main" id="{F0B92A0C-2E81-9952-EF95-FF865DDA1632}"/>
              </a:ext>
            </a:extLst>
          </p:cNvPr>
          <p:cNvPicPr>
            <a:picLocks noChangeAspect="1"/>
          </p:cNvPicPr>
          <p:nvPr/>
        </p:nvPicPr>
        <p:blipFill rotWithShape="1">
          <a:blip r:embed="rId3"/>
          <a:srcRect l="1049" t="7657" b="3509"/>
          <a:stretch/>
        </p:blipFill>
        <p:spPr>
          <a:xfrm>
            <a:off x="9980916" y="708591"/>
            <a:ext cx="899333" cy="638629"/>
          </a:xfrm>
          <a:prstGeom prst="rect">
            <a:avLst/>
          </a:prstGeom>
        </p:spPr>
      </p:pic>
      <p:sp>
        <p:nvSpPr>
          <p:cNvPr id="15" name="Diagrama de flujo: proceso alternativo 14">
            <a:extLst>
              <a:ext uri="{FF2B5EF4-FFF2-40B4-BE49-F238E27FC236}">
                <a16:creationId xmlns:a16="http://schemas.microsoft.com/office/drawing/2014/main" id="{BE9749A2-FB46-C83E-0044-04B81BACC292}"/>
              </a:ext>
            </a:extLst>
          </p:cNvPr>
          <p:cNvSpPr/>
          <p:nvPr/>
        </p:nvSpPr>
        <p:spPr>
          <a:xfrm>
            <a:off x="9373394" y="1690688"/>
            <a:ext cx="2628000" cy="5148000"/>
          </a:xfrm>
          <a:prstGeom prst="flowChartAlternateProcess">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S" dirty="0">
                <a:latin typeface="Bahnschrift Light" panose="020B0502040204020203" pitchFamily="34" charset="0"/>
              </a:rPr>
              <a:t>Maquinaria y Equipos ALQUILER DE UNA EXCAVADORA PARA ESTABILIZACIÓN DE TALUD</a:t>
            </a: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r>
              <a:rPr lang="es-EC" b="1" dirty="0">
                <a:latin typeface="Bahnschrift Light" panose="020B0502040204020203" pitchFamily="34" charset="0"/>
              </a:rPr>
              <a:t>COSTO </a:t>
            </a:r>
          </a:p>
          <a:p>
            <a:pPr algn="ctr"/>
            <a:r>
              <a:rPr lang="es-EC" b="1" dirty="0">
                <a:latin typeface="Bahnschrift Light" panose="020B0502040204020203" pitchFamily="34" charset="0"/>
              </a:rPr>
              <a:t>$ 4399.12</a:t>
            </a:r>
          </a:p>
        </p:txBody>
      </p:sp>
      <p:pic>
        <p:nvPicPr>
          <p:cNvPr id="5" name="Imagen 4">
            <a:extLst>
              <a:ext uri="{FF2B5EF4-FFF2-40B4-BE49-F238E27FC236}">
                <a16:creationId xmlns:a16="http://schemas.microsoft.com/office/drawing/2014/main" id="{C7B31F99-21B6-FF52-B799-300245A824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021" y="3429000"/>
            <a:ext cx="1731585" cy="2308780"/>
          </a:xfrm>
          <a:prstGeom prst="rect">
            <a:avLst/>
          </a:prstGeom>
        </p:spPr>
      </p:pic>
      <p:pic>
        <p:nvPicPr>
          <p:cNvPr id="10" name="Imagen 9">
            <a:extLst>
              <a:ext uri="{FF2B5EF4-FFF2-40B4-BE49-F238E27FC236}">
                <a16:creationId xmlns:a16="http://schemas.microsoft.com/office/drawing/2014/main" id="{EFF22326-C41A-2223-D9C7-0D5F550231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8959" y="3784457"/>
            <a:ext cx="1918741" cy="2184649"/>
          </a:xfrm>
          <a:prstGeom prst="rect">
            <a:avLst/>
          </a:prstGeom>
        </p:spPr>
      </p:pic>
      <p:sp>
        <p:nvSpPr>
          <p:cNvPr id="11" name="Diagrama de flujo: proceso alternativo 10">
            <a:extLst>
              <a:ext uri="{FF2B5EF4-FFF2-40B4-BE49-F238E27FC236}">
                <a16:creationId xmlns:a16="http://schemas.microsoft.com/office/drawing/2014/main" id="{FED7630D-D503-A352-A4F9-1D9FCF0D63BA}"/>
              </a:ext>
            </a:extLst>
          </p:cNvPr>
          <p:cNvSpPr/>
          <p:nvPr/>
        </p:nvSpPr>
        <p:spPr>
          <a:xfrm>
            <a:off x="6335393" y="1710000"/>
            <a:ext cx="2628000" cy="5148000"/>
          </a:xfrm>
          <a:prstGeom prst="flowChartAlternateProcess">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S" dirty="0">
                <a:latin typeface="Bahnschrift Light" panose="020B0502040204020203" pitchFamily="34" charset="0"/>
              </a:rPr>
              <a:t>Materiales de Construcción ADQUISICION DE TUBOS DE HORMIGÓN </a:t>
            </a: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r>
              <a:rPr lang="es-EC" b="1" dirty="0">
                <a:latin typeface="Bahnschrift Light" panose="020B0502040204020203" pitchFamily="34" charset="0"/>
              </a:rPr>
              <a:t>COSTO </a:t>
            </a:r>
          </a:p>
          <a:p>
            <a:pPr algn="ctr"/>
            <a:r>
              <a:rPr lang="es-EC" b="1" dirty="0">
                <a:latin typeface="Bahnschrift Light" panose="020B0502040204020203" pitchFamily="34" charset="0"/>
              </a:rPr>
              <a:t>$ 4770,00</a:t>
            </a:r>
          </a:p>
        </p:txBody>
      </p:sp>
      <p:pic>
        <p:nvPicPr>
          <p:cNvPr id="16" name="Imagen 15">
            <a:extLst>
              <a:ext uri="{FF2B5EF4-FFF2-40B4-BE49-F238E27FC236}">
                <a16:creationId xmlns:a16="http://schemas.microsoft.com/office/drawing/2014/main" id="{651AD46E-A66D-6861-9B66-14CBED8EE1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9794" y="3784457"/>
            <a:ext cx="2290137" cy="1849427"/>
          </a:xfrm>
          <a:prstGeom prst="rect">
            <a:avLst/>
          </a:prstGeom>
        </p:spPr>
      </p:pic>
      <p:pic>
        <p:nvPicPr>
          <p:cNvPr id="19" name="Imagen 18">
            <a:extLst>
              <a:ext uri="{FF2B5EF4-FFF2-40B4-BE49-F238E27FC236}">
                <a16:creationId xmlns:a16="http://schemas.microsoft.com/office/drawing/2014/main" id="{D08EBF00-DD90-327F-6CC5-37E3F4AA26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22302" y="3586343"/>
            <a:ext cx="2330183" cy="2047541"/>
          </a:xfrm>
          <a:prstGeom prst="rect">
            <a:avLst/>
          </a:prstGeom>
        </p:spPr>
      </p:pic>
      <p:pic>
        <p:nvPicPr>
          <p:cNvPr id="3" name="Imagen 2">
            <a:extLst>
              <a:ext uri="{FF2B5EF4-FFF2-40B4-BE49-F238E27FC236}">
                <a16:creationId xmlns:a16="http://schemas.microsoft.com/office/drawing/2014/main" id="{53B9ECB2-634C-C6C8-25C0-71BA8D6869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28727" y="57609"/>
            <a:ext cx="1450146" cy="693051"/>
          </a:xfrm>
          <a:prstGeom prst="rect">
            <a:avLst/>
          </a:prstGeom>
        </p:spPr>
      </p:pic>
    </p:spTree>
    <p:extLst>
      <p:ext uri="{BB962C8B-B14F-4D97-AF65-F5344CB8AC3E}">
        <p14:creationId xmlns:p14="http://schemas.microsoft.com/office/powerpoint/2010/main" val="20146926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FB765D-DC6F-068D-6448-022D667215DC}"/>
              </a:ext>
            </a:extLst>
          </p:cNvPr>
          <p:cNvSpPr>
            <a:spLocks noGrp="1"/>
          </p:cNvSpPr>
          <p:nvPr>
            <p:ph type="title"/>
          </p:nvPr>
        </p:nvSpPr>
        <p:spPr/>
        <p:txBody>
          <a:bodyPr/>
          <a:lstStyle/>
          <a:p>
            <a:pPr algn="ctr"/>
            <a:r>
              <a:rPr lang="es-ES" i="1" u="sng" dirty="0">
                <a:effectLst>
                  <a:outerShdw blurRad="38100" dist="38100" dir="2700000" algn="tl">
                    <a:srgbClr val="000000">
                      <a:alpha val="43137"/>
                    </a:srgbClr>
                  </a:outerShdw>
                </a:effectLst>
              </a:rPr>
              <a:t>OBRAS PARROQUIA TURUPAMBA</a:t>
            </a:r>
            <a:endParaRPr lang="es-EC" i="1" u="sng" dirty="0">
              <a:effectLst>
                <a:outerShdw blurRad="38100" dist="38100" dir="2700000" algn="tl">
                  <a:srgbClr val="000000">
                    <a:alpha val="43137"/>
                  </a:srgbClr>
                </a:outerShdw>
              </a:effectLst>
            </a:endParaRPr>
          </a:p>
        </p:txBody>
      </p:sp>
      <p:sp>
        <p:nvSpPr>
          <p:cNvPr id="4" name="Diagrama de flujo: proceso alternativo 3">
            <a:extLst>
              <a:ext uri="{FF2B5EF4-FFF2-40B4-BE49-F238E27FC236}">
                <a16:creationId xmlns:a16="http://schemas.microsoft.com/office/drawing/2014/main" id="{D8801452-D620-7FFF-273F-31F6B0524832}"/>
              </a:ext>
            </a:extLst>
          </p:cNvPr>
          <p:cNvSpPr/>
          <p:nvPr/>
        </p:nvSpPr>
        <p:spPr>
          <a:xfrm>
            <a:off x="658760" y="1748869"/>
            <a:ext cx="3420000" cy="4860000"/>
          </a:xfrm>
          <a:prstGeom prst="flowChartAlternateProcess">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S" dirty="0">
                <a:latin typeface="Bahnschrift Light" panose="020B0502040204020203" pitchFamily="34" charset="0"/>
              </a:rPr>
              <a:t>Materiales de Construcción ADQUISICIÓN DE MATERIALES DE CONSTRUCCIÓN COMUNIDAD DE PARCO</a:t>
            </a: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C" b="1" dirty="0">
              <a:latin typeface="Bahnschrift Light" panose="020B0502040204020203" pitchFamily="34" charset="0"/>
            </a:endParaRPr>
          </a:p>
          <a:p>
            <a:pPr algn="ctr"/>
            <a:r>
              <a:rPr lang="es-EC" b="1" dirty="0">
                <a:latin typeface="Bahnschrift Light" panose="020B0502040204020203" pitchFamily="34" charset="0"/>
              </a:rPr>
              <a:t>COSTO </a:t>
            </a:r>
          </a:p>
          <a:p>
            <a:pPr algn="ctr"/>
            <a:r>
              <a:rPr lang="es-EC" b="1" dirty="0">
                <a:latin typeface="Bahnschrift Light" panose="020B0502040204020203" pitchFamily="34" charset="0"/>
              </a:rPr>
              <a:t>$ 1318.15</a:t>
            </a:r>
          </a:p>
        </p:txBody>
      </p:sp>
      <p:sp>
        <p:nvSpPr>
          <p:cNvPr id="7" name="Diagrama de flujo: proceso alternativo 6">
            <a:extLst>
              <a:ext uri="{FF2B5EF4-FFF2-40B4-BE49-F238E27FC236}">
                <a16:creationId xmlns:a16="http://schemas.microsoft.com/office/drawing/2014/main" id="{91DE9D34-AF43-8EA1-4F33-98D733D81C8A}"/>
              </a:ext>
            </a:extLst>
          </p:cNvPr>
          <p:cNvSpPr/>
          <p:nvPr/>
        </p:nvSpPr>
        <p:spPr>
          <a:xfrm>
            <a:off x="8318103" y="1484464"/>
            <a:ext cx="3420000" cy="5220000"/>
          </a:xfrm>
          <a:prstGeom prst="flowChartAlternateProcess">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S" dirty="0">
                <a:latin typeface="Bahnschrift Light" panose="020B0502040204020203" pitchFamily="34" charset="0"/>
              </a:rPr>
              <a:t>Materiales de Construcción ADQUISICIÓN DE MATERIALES PARA EL MANTENIMIENTO PASOS DE AGUA YANACOCHA</a:t>
            </a: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C" b="1" dirty="0">
              <a:latin typeface="Bahnschrift Light" panose="020B0502040204020203" pitchFamily="34" charset="0"/>
            </a:endParaRPr>
          </a:p>
          <a:p>
            <a:pPr algn="ctr"/>
            <a:r>
              <a:rPr lang="es-EC" b="1" dirty="0">
                <a:latin typeface="Bahnschrift Light" panose="020B0502040204020203" pitchFamily="34" charset="0"/>
              </a:rPr>
              <a:t>COSTO </a:t>
            </a:r>
          </a:p>
          <a:p>
            <a:pPr algn="ctr"/>
            <a:r>
              <a:rPr lang="es-EC" b="1" dirty="0">
                <a:latin typeface="Bahnschrift Light" panose="020B0502040204020203" pitchFamily="34" charset="0"/>
              </a:rPr>
              <a:t>$ 957.89</a:t>
            </a:r>
          </a:p>
        </p:txBody>
      </p:sp>
      <p:pic>
        <p:nvPicPr>
          <p:cNvPr id="12" name="Imagen 11">
            <a:extLst>
              <a:ext uri="{FF2B5EF4-FFF2-40B4-BE49-F238E27FC236}">
                <a16:creationId xmlns:a16="http://schemas.microsoft.com/office/drawing/2014/main" id="{688B82CD-A134-DFF7-1DFE-FCBE40F75223}"/>
              </a:ext>
            </a:extLst>
          </p:cNvPr>
          <p:cNvPicPr>
            <a:picLocks noChangeAspect="1"/>
          </p:cNvPicPr>
          <p:nvPr/>
        </p:nvPicPr>
        <p:blipFill>
          <a:blip r:embed="rId2"/>
          <a:stretch>
            <a:fillRect/>
          </a:stretch>
        </p:blipFill>
        <p:spPr>
          <a:xfrm>
            <a:off x="71162" y="365125"/>
            <a:ext cx="1534075" cy="1119340"/>
          </a:xfrm>
          <a:prstGeom prst="rect">
            <a:avLst/>
          </a:prstGeom>
        </p:spPr>
      </p:pic>
      <p:pic>
        <p:nvPicPr>
          <p:cNvPr id="14" name="Imagen 13">
            <a:extLst>
              <a:ext uri="{FF2B5EF4-FFF2-40B4-BE49-F238E27FC236}">
                <a16:creationId xmlns:a16="http://schemas.microsoft.com/office/drawing/2014/main" id="{F0B92A0C-2E81-9952-EF95-FF865DDA1632}"/>
              </a:ext>
            </a:extLst>
          </p:cNvPr>
          <p:cNvPicPr>
            <a:picLocks noChangeAspect="1"/>
          </p:cNvPicPr>
          <p:nvPr/>
        </p:nvPicPr>
        <p:blipFill rotWithShape="1">
          <a:blip r:embed="rId3"/>
          <a:srcRect l="1049" t="7657" b="3509"/>
          <a:stretch/>
        </p:blipFill>
        <p:spPr>
          <a:xfrm>
            <a:off x="10037907" y="487770"/>
            <a:ext cx="899333" cy="638629"/>
          </a:xfrm>
          <a:prstGeom prst="rect">
            <a:avLst/>
          </a:prstGeom>
        </p:spPr>
      </p:pic>
      <p:pic>
        <p:nvPicPr>
          <p:cNvPr id="6" name="Imagen 5">
            <a:extLst>
              <a:ext uri="{FF2B5EF4-FFF2-40B4-BE49-F238E27FC236}">
                <a16:creationId xmlns:a16="http://schemas.microsoft.com/office/drawing/2014/main" id="{7919E28A-05C8-1816-3372-7D59E52A5D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4760" y="3429000"/>
            <a:ext cx="2226616" cy="2354007"/>
          </a:xfrm>
          <a:prstGeom prst="rect">
            <a:avLst/>
          </a:prstGeom>
        </p:spPr>
      </p:pic>
      <p:pic>
        <p:nvPicPr>
          <p:cNvPr id="9" name="Imagen 8">
            <a:extLst>
              <a:ext uri="{FF2B5EF4-FFF2-40B4-BE49-F238E27FC236}">
                <a16:creationId xmlns:a16="http://schemas.microsoft.com/office/drawing/2014/main" id="{2C9C86D9-8B1A-D387-D8BB-4FC0635F3D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8967" y="3699777"/>
            <a:ext cx="1818273" cy="2424364"/>
          </a:xfrm>
          <a:prstGeom prst="rect">
            <a:avLst/>
          </a:prstGeom>
        </p:spPr>
      </p:pic>
      <p:pic>
        <p:nvPicPr>
          <p:cNvPr id="17" name="Imagen 16">
            <a:extLst>
              <a:ext uri="{FF2B5EF4-FFF2-40B4-BE49-F238E27FC236}">
                <a16:creationId xmlns:a16="http://schemas.microsoft.com/office/drawing/2014/main" id="{F62616AC-6E58-E17C-F756-6CDF5A8D1351}"/>
              </a:ext>
            </a:extLst>
          </p:cNvPr>
          <p:cNvPicPr>
            <a:picLocks noChangeAspect="1"/>
          </p:cNvPicPr>
          <p:nvPr/>
        </p:nvPicPr>
        <p:blipFill>
          <a:blip r:embed="rId6"/>
          <a:stretch>
            <a:fillRect/>
          </a:stretch>
        </p:blipFill>
        <p:spPr>
          <a:xfrm>
            <a:off x="4642630" y="2687382"/>
            <a:ext cx="3209925" cy="3095625"/>
          </a:xfrm>
          <a:prstGeom prst="rect">
            <a:avLst/>
          </a:prstGeom>
        </p:spPr>
      </p:pic>
      <p:pic>
        <p:nvPicPr>
          <p:cNvPr id="3" name="Imagen 2">
            <a:extLst>
              <a:ext uri="{FF2B5EF4-FFF2-40B4-BE49-F238E27FC236}">
                <a16:creationId xmlns:a16="http://schemas.microsoft.com/office/drawing/2014/main" id="{2783C390-6C1A-4A72-C58D-CAFDCF9BC7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70692" y="13197"/>
            <a:ext cx="1450146" cy="693051"/>
          </a:xfrm>
          <a:prstGeom prst="rect">
            <a:avLst/>
          </a:prstGeom>
        </p:spPr>
      </p:pic>
    </p:spTree>
    <p:extLst>
      <p:ext uri="{BB962C8B-B14F-4D97-AF65-F5344CB8AC3E}">
        <p14:creationId xmlns:p14="http://schemas.microsoft.com/office/powerpoint/2010/main" val="3484741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FB765D-DC6F-068D-6448-022D667215DC}"/>
              </a:ext>
            </a:extLst>
          </p:cNvPr>
          <p:cNvSpPr>
            <a:spLocks noGrp="1"/>
          </p:cNvSpPr>
          <p:nvPr>
            <p:ph type="title"/>
          </p:nvPr>
        </p:nvSpPr>
        <p:spPr/>
        <p:txBody>
          <a:bodyPr/>
          <a:lstStyle/>
          <a:p>
            <a:pPr algn="ctr"/>
            <a:r>
              <a:rPr lang="es-ES" u="sng" dirty="0">
                <a:effectLst>
                  <a:outerShdw blurRad="38100" dist="38100" dir="2700000" algn="tl">
                    <a:srgbClr val="000000">
                      <a:alpha val="43137"/>
                    </a:srgbClr>
                  </a:outerShdw>
                </a:effectLst>
              </a:rPr>
              <a:t>OBRAS PARROQUIA JERUSALÉN</a:t>
            </a:r>
            <a:endParaRPr lang="es-EC" u="sng" dirty="0">
              <a:effectLst>
                <a:outerShdw blurRad="38100" dist="38100" dir="2700000" algn="tl">
                  <a:srgbClr val="000000">
                    <a:alpha val="43137"/>
                  </a:srgbClr>
                </a:outerShdw>
              </a:effectLst>
            </a:endParaRPr>
          </a:p>
        </p:txBody>
      </p:sp>
      <p:sp>
        <p:nvSpPr>
          <p:cNvPr id="4" name="Diagrama de flujo: proceso alternativo 3">
            <a:extLst>
              <a:ext uri="{FF2B5EF4-FFF2-40B4-BE49-F238E27FC236}">
                <a16:creationId xmlns:a16="http://schemas.microsoft.com/office/drawing/2014/main" id="{D8801452-D620-7FFF-273F-31F6B0524832}"/>
              </a:ext>
            </a:extLst>
          </p:cNvPr>
          <p:cNvSpPr/>
          <p:nvPr/>
        </p:nvSpPr>
        <p:spPr>
          <a:xfrm>
            <a:off x="658760" y="1748869"/>
            <a:ext cx="3420000" cy="4860000"/>
          </a:xfrm>
          <a:prstGeom prst="flowChartAlternateProcess">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S" dirty="0">
                <a:latin typeface="Bahnschrift Light" panose="020B0502040204020203" pitchFamily="34" charset="0"/>
              </a:rPr>
              <a:t>MAQUINARIA Y EQUIPOS ALQUILER DE UNA RETROEXCAVADORA PARA TRABAJOS JERUSALÉN</a:t>
            </a: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C" b="1" dirty="0">
              <a:latin typeface="Bahnschrift Light" panose="020B0502040204020203" pitchFamily="34" charset="0"/>
            </a:endParaRPr>
          </a:p>
          <a:p>
            <a:pPr algn="ctr"/>
            <a:r>
              <a:rPr lang="es-EC" b="1" dirty="0">
                <a:latin typeface="Bahnschrift Light" panose="020B0502040204020203" pitchFamily="34" charset="0"/>
              </a:rPr>
              <a:t>COSTO </a:t>
            </a:r>
          </a:p>
          <a:p>
            <a:pPr algn="ctr"/>
            <a:r>
              <a:rPr lang="es-EC" b="1" dirty="0">
                <a:latin typeface="Bahnschrift Light" panose="020B0502040204020203" pitchFamily="34" charset="0"/>
              </a:rPr>
              <a:t>$ 5277.89</a:t>
            </a:r>
          </a:p>
        </p:txBody>
      </p:sp>
      <p:sp>
        <p:nvSpPr>
          <p:cNvPr id="7" name="Diagrama de flujo: proceso alternativo 6">
            <a:extLst>
              <a:ext uri="{FF2B5EF4-FFF2-40B4-BE49-F238E27FC236}">
                <a16:creationId xmlns:a16="http://schemas.microsoft.com/office/drawing/2014/main" id="{91DE9D34-AF43-8EA1-4F33-98D733D81C8A}"/>
              </a:ext>
            </a:extLst>
          </p:cNvPr>
          <p:cNvSpPr/>
          <p:nvPr/>
        </p:nvSpPr>
        <p:spPr>
          <a:xfrm>
            <a:off x="8318103" y="1484464"/>
            <a:ext cx="3420000" cy="5220000"/>
          </a:xfrm>
          <a:prstGeom prst="flowChartAlternateProcess">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S" dirty="0">
                <a:latin typeface="Bahnschrift Light" panose="020B0502040204020203" pitchFamily="34" charset="0"/>
              </a:rPr>
              <a:t>Materiales de Construcción ADQUISICIÓN DE MATERIALES PARA EL MURO DE GAVIONES EN LA COMUNIDAD DE CRUZ PUNGO</a:t>
            </a: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C" b="1" dirty="0">
              <a:latin typeface="Bahnschrift Light" panose="020B0502040204020203" pitchFamily="34" charset="0"/>
            </a:endParaRPr>
          </a:p>
          <a:p>
            <a:pPr algn="ctr"/>
            <a:r>
              <a:rPr lang="es-EC" b="1" dirty="0">
                <a:latin typeface="Bahnschrift Light" panose="020B0502040204020203" pitchFamily="34" charset="0"/>
              </a:rPr>
              <a:t>COSTO </a:t>
            </a:r>
          </a:p>
          <a:p>
            <a:pPr algn="ctr"/>
            <a:r>
              <a:rPr lang="es-EC" b="1" dirty="0">
                <a:latin typeface="Bahnschrift Light" panose="020B0502040204020203" pitchFamily="34" charset="0"/>
              </a:rPr>
              <a:t>$ 2000.00</a:t>
            </a:r>
          </a:p>
        </p:txBody>
      </p:sp>
      <p:pic>
        <p:nvPicPr>
          <p:cNvPr id="12" name="Imagen 11">
            <a:extLst>
              <a:ext uri="{FF2B5EF4-FFF2-40B4-BE49-F238E27FC236}">
                <a16:creationId xmlns:a16="http://schemas.microsoft.com/office/drawing/2014/main" id="{688B82CD-A134-DFF7-1DFE-FCBE40F75223}"/>
              </a:ext>
            </a:extLst>
          </p:cNvPr>
          <p:cNvPicPr>
            <a:picLocks noChangeAspect="1"/>
          </p:cNvPicPr>
          <p:nvPr/>
        </p:nvPicPr>
        <p:blipFill>
          <a:blip r:embed="rId2"/>
          <a:stretch>
            <a:fillRect/>
          </a:stretch>
        </p:blipFill>
        <p:spPr>
          <a:xfrm>
            <a:off x="71162" y="365125"/>
            <a:ext cx="1534075" cy="1119340"/>
          </a:xfrm>
          <a:prstGeom prst="rect">
            <a:avLst/>
          </a:prstGeom>
        </p:spPr>
      </p:pic>
      <p:pic>
        <p:nvPicPr>
          <p:cNvPr id="14" name="Imagen 13">
            <a:extLst>
              <a:ext uri="{FF2B5EF4-FFF2-40B4-BE49-F238E27FC236}">
                <a16:creationId xmlns:a16="http://schemas.microsoft.com/office/drawing/2014/main" id="{F0B92A0C-2E81-9952-EF95-FF865DDA1632}"/>
              </a:ext>
            </a:extLst>
          </p:cNvPr>
          <p:cNvPicPr>
            <a:picLocks noChangeAspect="1"/>
          </p:cNvPicPr>
          <p:nvPr/>
        </p:nvPicPr>
        <p:blipFill rotWithShape="1">
          <a:blip r:embed="rId3"/>
          <a:srcRect l="1049" t="7657" b="3509"/>
          <a:stretch/>
        </p:blipFill>
        <p:spPr>
          <a:xfrm>
            <a:off x="9818685" y="605480"/>
            <a:ext cx="899333" cy="638629"/>
          </a:xfrm>
          <a:prstGeom prst="rect">
            <a:avLst/>
          </a:prstGeom>
        </p:spPr>
      </p:pic>
      <p:sp>
        <p:nvSpPr>
          <p:cNvPr id="3" name="AutoShape 2">
            <a:extLst>
              <a:ext uri="{FF2B5EF4-FFF2-40B4-BE49-F238E27FC236}">
                <a16:creationId xmlns:a16="http://schemas.microsoft.com/office/drawing/2014/main" id="{33295CEB-6250-FB36-6549-B50AF6E1A76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8" name="Imagen 7">
            <a:extLst>
              <a:ext uri="{FF2B5EF4-FFF2-40B4-BE49-F238E27FC236}">
                <a16:creationId xmlns:a16="http://schemas.microsoft.com/office/drawing/2014/main" id="{574A0D9B-8828-C80E-FCD1-A26297FDEFD5}"/>
              </a:ext>
            </a:extLst>
          </p:cNvPr>
          <p:cNvPicPr>
            <a:picLocks noChangeAspect="1"/>
          </p:cNvPicPr>
          <p:nvPr/>
        </p:nvPicPr>
        <p:blipFill rotWithShape="1">
          <a:blip r:embed="rId4">
            <a:extLst>
              <a:ext uri="{28A0092B-C50C-407E-A947-70E740481C1C}">
                <a14:useLocalDpi xmlns:a14="http://schemas.microsoft.com/office/drawing/2010/main" val="0"/>
              </a:ext>
            </a:extLst>
          </a:blip>
          <a:srcRect l="52832"/>
          <a:stretch/>
        </p:blipFill>
        <p:spPr>
          <a:xfrm>
            <a:off x="1077003" y="3429000"/>
            <a:ext cx="2110130" cy="2013155"/>
          </a:xfrm>
          <a:prstGeom prst="rect">
            <a:avLst/>
          </a:prstGeom>
        </p:spPr>
      </p:pic>
      <p:pic>
        <p:nvPicPr>
          <p:cNvPr id="11" name="Imagen 10">
            <a:extLst>
              <a:ext uri="{FF2B5EF4-FFF2-40B4-BE49-F238E27FC236}">
                <a16:creationId xmlns:a16="http://schemas.microsoft.com/office/drawing/2014/main" id="{57AC4329-73D6-4F29-7387-0EC07051859B}"/>
              </a:ext>
            </a:extLst>
          </p:cNvPr>
          <p:cNvPicPr>
            <a:picLocks noChangeAspect="1"/>
          </p:cNvPicPr>
          <p:nvPr/>
        </p:nvPicPr>
        <p:blipFill>
          <a:blip r:embed="rId5"/>
          <a:stretch>
            <a:fillRect/>
          </a:stretch>
        </p:blipFill>
        <p:spPr>
          <a:xfrm>
            <a:off x="4375526" y="2607392"/>
            <a:ext cx="3190875" cy="2705100"/>
          </a:xfrm>
          <a:prstGeom prst="rect">
            <a:avLst/>
          </a:prstGeom>
        </p:spPr>
      </p:pic>
      <p:sp>
        <p:nvSpPr>
          <p:cNvPr id="13" name="AutoShape 4">
            <a:extLst>
              <a:ext uri="{FF2B5EF4-FFF2-40B4-BE49-F238E27FC236}">
                <a16:creationId xmlns:a16="http://schemas.microsoft.com/office/drawing/2014/main" id="{A3932931-6FFD-705D-E4A2-0490F287DEA6}"/>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6" name="Imagen 15">
            <a:extLst>
              <a:ext uri="{FF2B5EF4-FFF2-40B4-BE49-F238E27FC236}">
                <a16:creationId xmlns:a16="http://schemas.microsoft.com/office/drawing/2014/main" id="{154B5E8F-4ECF-A1CB-9C85-70038FD07149}"/>
              </a:ext>
            </a:extLst>
          </p:cNvPr>
          <p:cNvPicPr>
            <a:picLocks noChangeAspect="1"/>
          </p:cNvPicPr>
          <p:nvPr/>
        </p:nvPicPr>
        <p:blipFill>
          <a:blip r:embed="rId6"/>
          <a:stretch>
            <a:fillRect/>
          </a:stretch>
        </p:blipFill>
        <p:spPr>
          <a:xfrm>
            <a:off x="8674202" y="3421164"/>
            <a:ext cx="2733675" cy="2028825"/>
          </a:xfrm>
          <a:prstGeom prst="rect">
            <a:avLst/>
          </a:prstGeom>
        </p:spPr>
      </p:pic>
      <p:pic>
        <p:nvPicPr>
          <p:cNvPr id="5" name="Imagen 4">
            <a:extLst>
              <a:ext uri="{FF2B5EF4-FFF2-40B4-BE49-F238E27FC236}">
                <a16:creationId xmlns:a16="http://schemas.microsoft.com/office/drawing/2014/main" id="{6DBB1402-3251-B861-973B-6F602F2D04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28727" y="57609"/>
            <a:ext cx="1450146" cy="693051"/>
          </a:xfrm>
          <a:prstGeom prst="rect">
            <a:avLst/>
          </a:prstGeom>
        </p:spPr>
      </p:pic>
    </p:spTree>
    <p:extLst>
      <p:ext uri="{BB962C8B-B14F-4D97-AF65-F5344CB8AC3E}">
        <p14:creationId xmlns:p14="http://schemas.microsoft.com/office/powerpoint/2010/main" val="571004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0C5B30-A79C-66F7-88F0-F98E2A478D44}"/>
              </a:ext>
            </a:extLst>
          </p:cNvPr>
          <p:cNvSpPr>
            <a:spLocks noGrp="1"/>
          </p:cNvSpPr>
          <p:nvPr>
            <p:ph type="title"/>
          </p:nvPr>
        </p:nvSpPr>
        <p:spPr>
          <a:xfrm>
            <a:off x="-759544" y="342898"/>
            <a:ext cx="12069102" cy="1325563"/>
          </a:xfrm>
        </p:spPr>
        <p:txBody>
          <a:bodyPr/>
          <a:lstStyle/>
          <a:p>
            <a:pPr algn="ctr"/>
            <a:r>
              <a:rPr lang="es-ES" i="1" dirty="0">
                <a:latin typeface="Lucida Sans Unicode" panose="020B0602030504020204" pitchFamily="34" charset="0"/>
                <a:cs typeface="Lucida Sans Unicode" panose="020B0602030504020204" pitchFamily="34" charset="0"/>
              </a:rPr>
              <a:t>      INTERVENCIÓN PARROQUIA NAZÓN</a:t>
            </a:r>
            <a:endParaRPr lang="es-EC" i="1" dirty="0">
              <a:latin typeface="Lucida Sans Unicode" panose="020B0602030504020204" pitchFamily="34" charset="0"/>
              <a:cs typeface="Lucida Sans Unicode" panose="020B0602030504020204" pitchFamily="34" charset="0"/>
            </a:endParaRPr>
          </a:p>
        </p:txBody>
      </p:sp>
      <p:sp>
        <p:nvSpPr>
          <p:cNvPr id="4" name="Rectángulo: esquinas superiores redondeadas 3">
            <a:extLst>
              <a:ext uri="{FF2B5EF4-FFF2-40B4-BE49-F238E27FC236}">
                <a16:creationId xmlns:a16="http://schemas.microsoft.com/office/drawing/2014/main" id="{FB21D39F-60F6-0ADF-7756-945B04DF4848}"/>
              </a:ext>
            </a:extLst>
          </p:cNvPr>
          <p:cNvSpPr/>
          <p:nvPr/>
        </p:nvSpPr>
        <p:spPr>
          <a:xfrm>
            <a:off x="838200" y="1690688"/>
            <a:ext cx="3864077" cy="4802185"/>
          </a:xfrm>
          <a:prstGeom prst="round2Same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r>
              <a:rPr lang="es-ES" sz="2400" b="1" i="1" dirty="0">
                <a:latin typeface="Cambria Math" panose="02040503050406030204" pitchFamily="18" charset="0"/>
                <a:ea typeface="Cambria Math" panose="02040503050406030204" pitchFamily="18" charset="0"/>
              </a:rPr>
              <a:t>Intervención maquinaria pesada (rodillo, motoniveladora)</a:t>
            </a:r>
          </a:p>
          <a:p>
            <a:r>
              <a:rPr lang="es-ES" sz="2400" b="1" dirty="0">
                <a:latin typeface="Cambria Math" panose="02040503050406030204" pitchFamily="18" charset="0"/>
                <a:ea typeface="Cambria Math" panose="02040503050406030204" pitchFamily="18" charset="0"/>
              </a:rPr>
              <a:t>Fechas:</a:t>
            </a:r>
          </a:p>
          <a:p>
            <a:pPr algn="just"/>
            <a:r>
              <a:rPr lang="es-ES" sz="2400" dirty="0">
                <a:latin typeface="Cambria Math" panose="02040503050406030204" pitchFamily="18" charset="0"/>
                <a:ea typeface="Cambria Math" panose="02040503050406030204" pitchFamily="18" charset="0"/>
              </a:rPr>
              <a:t>Enero ( 3 al 23)</a:t>
            </a:r>
          </a:p>
          <a:p>
            <a:pPr algn="just"/>
            <a:r>
              <a:rPr lang="es-ES" sz="2400" dirty="0">
                <a:latin typeface="Cambria Math" panose="02040503050406030204" pitchFamily="18" charset="0"/>
                <a:ea typeface="Cambria Math" panose="02040503050406030204" pitchFamily="18" charset="0"/>
              </a:rPr>
              <a:t>Abril (18 al 21)</a:t>
            </a:r>
          </a:p>
          <a:p>
            <a:pPr algn="just"/>
            <a:r>
              <a:rPr lang="es-ES" sz="2400" dirty="0">
                <a:latin typeface="Cambria Math" panose="02040503050406030204" pitchFamily="18" charset="0"/>
                <a:ea typeface="Cambria Math" panose="02040503050406030204" pitchFamily="18" charset="0"/>
              </a:rPr>
              <a:t>Mayo (31)</a:t>
            </a:r>
          </a:p>
          <a:p>
            <a:pPr algn="just"/>
            <a:r>
              <a:rPr lang="es-ES" sz="2400" dirty="0">
                <a:latin typeface="Cambria Math" panose="02040503050406030204" pitchFamily="18" charset="0"/>
                <a:ea typeface="Cambria Math" panose="02040503050406030204" pitchFamily="18" charset="0"/>
              </a:rPr>
              <a:t>Junio (01 al 23)</a:t>
            </a:r>
          </a:p>
          <a:p>
            <a:pPr algn="just"/>
            <a:r>
              <a:rPr lang="es-ES" sz="2400" dirty="0">
                <a:latin typeface="Cambria Math" panose="02040503050406030204" pitchFamily="18" charset="0"/>
                <a:ea typeface="Cambria Math" panose="02040503050406030204" pitchFamily="18" charset="0"/>
              </a:rPr>
              <a:t>Octubre (4,6 31)</a:t>
            </a:r>
          </a:p>
          <a:p>
            <a:pPr algn="just"/>
            <a:r>
              <a:rPr lang="es-ES" sz="2400" dirty="0">
                <a:latin typeface="Cambria Math" panose="02040503050406030204" pitchFamily="18" charset="0"/>
                <a:ea typeface="Cambria Math" panose="02040503050406030204" pitchFamily="18" charset="0"/>
              </a:rPr>
              <a:t>Noviembre (16,17,24,27)</a:t>
            </a:r>
          </a:p>
          <a:p>
            <a:pPr algn="just"/>
            <a:r>
              <a:rPr lang="es-ES" sz="2400" dirty="0">
                <a:latin typeface="Cambria Math" panose="02040503050406030204" pitchFamily="18" charset="0"/>
                <a:ea typeface="Cambria Math" panose="02040503050406030204" pitchFamily="18" charset="0"/>
              </a:rPr>
              <a:t>Diciembre (18 al 27)</a:t>
            </a:r>
          </a:p>
          <a:p>
            <a:pPr algn="ctr"/>
            <a:endParaRPr lang="es-ES" dirty="0"/>
          </a:p>
          <a:p>
            <a:pPr algn="ctr"/>
            <a:endParaRPr lang="es-ES" dirty="0"/>
          </a:p>
          <a:p>
            <a:pPr algn="ctr"/>
            <a:r>
              <a:rPr lang="es-EC" dirty="0"/>
              <a:t> </a:t>
            </a:r>
          </a:p>
          <a:p>
            <a:pPr algn="ctr"/>
            <a:endParaRPr lang="es-EC" dirty="0"/>
          </a:p>
          <a:p>
            <a:pPr algn="ctr"/>
            <a:endParaRPr lang="es-EC" dirty="0"/>
          </a:p>
          <a:p>
            <a:pPr algn="ctr"/>
            <a:endParaRPr lang="es-EC" dirty="0"/>
          </a:p>
          <a:p>
            <a:pPr algn="ctr"/>
            <a:br>
              <a:rPr lang="es-EC" dirty="0"/>
            </a:br>
            <a:endParaRPr lang="es-EC" dirty="0"/>
          </a:p>
          <a:p>
            <a:pPr algn="ctr"/>
            <a:endParaRPr lang="es-EC" dirty="0"/>
          </a:p>
          <a:p>
            <a:pPr algn="ctr"/>
            <a:endParaRPr lang="es-EC" dirty="0"/>
          </a:p>
        </p:txBody>
      </p:sp>
      <p:sp>
        <p:nvSpPr>
          <p:cNvPr id="5" name="Rectángulo: esquinas superiores redondeadas 4">
            <a:extLst>
              <a:ext uri="{FF2B5EF4-FFF2-40B4-BE49-F238E27FC236}">
                <a16:creationId xmlns:a16="http://schemas.microsoft.com/office/drawing/2014/main" id="{EBA4A3A1-1799-A06F-9A83-BDFE4D2E2843}"/>
              </a:ext>
            </a:extLst>
          </p:cNvPr>
          <p:cNvSpPr/>
          <p:nvPr/>
        </p:nvSpPr>
        <p:spPr>
          <a:xfrm>
            <a:off x="8293515" y="1690688"/>
            <a:ext cx="3598606" cy="4802185"/>
          </a:xfrm>
          <a:prstGeom prst="round2SameRect">
            <a:avLst/>
          </a:prstGeom>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r>
              <a:rPr lang="es-ES" sz="2400" b="1" i="1" dirty="0">
                <a:latin typeface="Cambria Math" panose="02040503050406030204" pitchFamily="18" charset="0"/>
                <a:ea typeface="Cambria Math" panose="02040503050406030204" pitchFamily="18" charset="0"/>
              </a:rPr>
              <a:t>Intervención vehículos volquetas (UBA7987-UBA7989)</a:t>
            </a:r>
          </a:p>
          <a:p>
            <a:pPr algn="just"/>
            <a:r>
              <a:rPr lang="es-ES" sz="2400" b="1" dirty="0">
                <a:latin typeface="Cambria Math" panose="02040503050406030204" pitchFamily="18" charset="0"/>
                <a:ea typeface="Cambria Math" panose="02040503050406030204" pitchFamily="18" charset="0"/>
              </a:rPr>
              <a:t>Fechas:</a:t>
            </a:r>
          </a:p>
          <a:p>
            <a:pPr algn="just"/>
            <a:r>
              <a:rPr lang="es-ES" sz="2400" dirty="0">
                <a:latin typeface="Cambria Math" panose="02040503050406030204" pitchFamily="18" charset="0"/>
                <a:ea typeface="Cambria Math" panose="02040503050406030204" pitchFamily="18" charset="0"/>
              </a:rPr>
              <a:t>Enero (03 al 23)</a:t>
            </a:r>
          </a:p>
          <a:p>
            <a:pPr algn="just"/>
            <a:r>
              <a:rPr lang="es-ES" sz="2400" dirty="0">
                <a:latin typeface="Cambria Math" panose="02040503050406030204" pitchFamily="18" charset="0"/>
                <a:ea typeface="Cambria Math" panose="02040503050406030204" pitchFamily="18" charset="0"/>
              </a:rPr>
              <a:t>Marzo (03 al 21)</a:t>
            </a:r>
          </a:p>
          <a:p>
            <a:pPr algn="just"/>
            <a:r>
              <a:rPr lang="es-ES" sz="2400" dirty="0">
                <a:latin typeface="Cambria Math" panose="02040503050406030204" pitchFamily="18" charset="0"/>
                <a:ea typeface="Cambria Math" panose="02040503050406030204" pitchFamily="18" charset="0"/>
              </a:rPr>
              <a:t>Mayo (05)</a:t>
            </a:r>
          </a:p>
          <a:p>
            <a:pPr algn="just"/>
            <a:r>
              <a:rPr lang="es-ES" sz="2400" dirty="0">
                <a:latin typeface="Cambria Math" panose="02040503050406030204" pitchFamily="18" charset="0"/>
                <a:ea typeface="Cambria Math" panose="02040503050406030204" pitchFamily="18" charset="0"/>
              </a:rPr>
              <a:t>Junio (01 al 23)</a:t>
            </a:r>
          </a:p>
          <a:p>
            <a:pPr algn="just"/>
            <a:r>
              <a:rPr lang="es-ES" sz="2400" dirty="0">
                <a:latin typeface="Cambria Math" panose="02040503050406030204" pitchFamily="18" charset="0"/>
                <a:ea typeface="Cambria Math" panose="02040503050406030204" pitchFamily="18" charset="0"/>
              </a:rPr>
              <a:t>Octubre (4,6,11,12,13,19,31)</a:t>
            </a:r>
          </a:p>
          <a:p>
            <a:pPr algn="just"/>
            <a:r>
              <a:rPr lang="es-ES" sz="2400" dirty="0">
                <a:latin typeface="Cambria Math" panose="02040503050406030204" pitchFamily="18" charset="0"/>
                <a:ea typeface="Cambria Math" panose="02040503050406030204" pitchFamily="18" charset="0"/>
              </a:rPr>
              <a:t>Diciembre (18 al 28)</a:t>
            </a:r>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C" dirty="0"/>
          </a:p>
        </p:txBody>
      </p:sp>
      <p:pic>
        <p:nvPicPr>
          <p:cNvPr id="7" name="Gráfico 6" descr="Transferencia con relleno sólido">
            <a:extLst>
              <a:ext uri="{FF2B5EF4-FFF2-40B4-BE49-F238E27FC236}">
                <a16:creationId xmlns:a16="http://schemas.microsoft.com/office/drawing/2014/main" id="{561B5C71-7060-14B4-E278-31CA5C12236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75007" y="2331243"/>
            <a:ext cx="2462980" cy="1325563"/>
          </a:xfrm>
          <a:prstGeom prst="rect">
            <a:avLst/>
          </a:prstGeom>
        </p:spPr>
      </p:pic>
      <p:sp>
        <p:nvSpPr>
          <p:cNvPr id="8" name="Elipse 7">
            <a:extLst>
              <a:ext uri="{FF2B5EF4-FFF2-40B4-BE49-F238E27FC236}">
                <a16:creationId xmlns:a16="http://schemas.microsoft.com/office/drawing/2014/main" id="{DF6DD59E-3B4B-FFCB-1EA3-E645A2F1E83C}"/>
              </a:ext>
            </a:extLst>
          </p:cNvPr>
          <p:cNvSpPr/>
          <p:nvPr/>
        </p:nvSpPr>
        <p:spPr>
          <a:xfrm>
            <a:off x="4896464" y="3656806"/>
            <a:ext cx="3259393" cy="2836067"/>
          </a:xfrm>
          <a:prstGeom prst="ellipse">
            <a:avLst/>
          </a:prstGeom>
          <a:ln w="85725" cmpd="tri">
            <a:extLst>
              <a:ext uri="{C807C97D-BFC1-408E-A445-0C87EB9F89A2}">
                <ask:lineSketchStyleProps xmlns:ask="http://schemas.microsoft.com/office/drawing/2018/sketchyshapes">
                  <ask:type>
                    <ask:lineSketchNon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s-ES" sz="2400" dirty="0"/>
              <a:t>TOTAL KILOMETRAJE AÑO 2023</a:t>
            </a:r>
          </a:p>
          <a:p>
            <a:pPr algn="ctr"/>
            <a:endParaRPr lang="es-ES" sz="2400" dirty="0"/>
          </a:p>
          <a:p>
            <a:pPr algn="ctr"/>
            <a:r>
              <a:rPr lang="es-ES" sz="2400" dirty="0"/>
              <a:t>62.83 kilómetros</a:t>
            </a:r>
            <a:endParaRPr lang="es-EC" sz="2400" dirty="0"/>
          </a:p>
        </p:txBody>
      </p:sp>
      <p:pic>
        <p:nvPicPr>
          <p:cNvPr id="6" name="Imagen 5">
            <a:extLst>
              <a:ext uri="{FF2B5EF4-FFF2-40B4-BE49-F238E27FC236}">
                <a16:creationId xmlns:a16="http://schemas.microsoft.com/office/drawing/2014/main" id="{334720F0-C603-74CA-9BAC-1327D9E161D2}"/>
              </a:ext>
            </a:extLst>
          </p:cNvPr>
          <p:cNvPicPr>
            <a:picLocks noChangeAspect="1"/>
          </p:cNvPicPr>
          <p:nvPr/>
        </p:nvPicPr>
        <p:blipFill>
          <a:blip r:embed="rId4"/>
          <a:stretch>
            <a:fillRect/>
          </a:stretch>
        </p:blipFill>
        <p:spPr>
          <a:xfrm>
            <a:off x="10767118" y="700809"/>
            <a:ext cx="1380638" cy="967652"/>
          </a:xfrm>
          <a:prstGeom prst="rect">
            <a:avLst/>
          </a:prstGeom>
        </p:spPr>
      </p:pic>
      <p:pic>
        <p:nvPicPr>
          <p:cNvPr id="10" name="Imagen 9">
            <a:extLst>
              <a:ext uri="{FF2B5EF4-FFF2-40B4-BE49-F238E27FC236}">
                <a16:creationId xmlns:a16="http://schemas.microsoft.com/office/drawing/2014/main" id="{E83A85FB-DB51-B0C6-A973-36DBA2B743B5}"/>
              </a:ext>
            </a:extLst>
          </p:cNvPr>
          <p:cNvPicPr>
            <a:picLocks noChangeAspect="1"/>
          </p:cNvPicPr>
          <p:nvPr/>
        </p:nvPicPr>
        <p:blipFill>
          <a:blip r:embed="rId5"/>
          <a:stretch>
            <a:fillRect/>
          </a:stretch>
        </p:blipFill>
        <p:spPr>
          <a:xfrm>
            <a:off x="44244" y="-42071"/>
            <a:ext cx="1128089" cy="747712"/>
          </a:xfrm>
          <a:prstGeom prst="rect">
            <a:avLst/>
          </a:prstGeom>
        </p:spPr>
      </p:pic>
      <p:pic>
        <p:nvPicPr>
          <p:cNvPr id="3" name="Imagen 2">
            <a:extLst>
              <a:ext uri="{FF2B5EF4-FFF2-40B4-BE49-F238E27FC236}">
                <a16:creationId xmlns:a16="http://schemas.microsoft.com/office/drawing/2014/main" id="{474B38AA-0571-0D70-289F-42C097F583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32364" y="31412"/>
            <a:ext cx="1450146" cy="693051"/>
          </a:xfrm>
          <a:prstGeom prst="rect">
            <a:avLst/>
          </a:prstGeom>
        </p:spPr>
      </p:pic>
    </p:spTree>
    <p:extLst>
      <p:ext uri="{BB962C8B-B14F-4D97-AF65-F5344CB8AC3E}">
        <p14:creationId xmlns:p14="http://schemas.microsoft.com/office/powerpoint/2010/main" val="36407518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0C5B30-A79C-66F7-88F0-F98E2A478D44}"/>
              </a:ext>
            </a:extLst>
          </p:cNvPr>
          <p:cNvSpPr>
            <a:spLocks noGrp="1"/>
          </p:cNvSpPr>
          <p:nvPr>
            <p:ph type="title"/>
          </p:nvPr>
        </p:nvSpPr>
        <p:spPr>
          <a:xfrm>
            <a:off x="-560439" y="476250"/>
            <a:ext cx="12069102" cy="1325563"/>
          </a:xfrm>
        </p:spPr>
        <p:txBody>
          <a:bodyPr/>
          <a:lstStyle/>
          <a:p>
            <a:pPr algn="ctr"/>
            <a:r>
              <a:rPr lang="es-ES" i="1" dirty="0">
                <a:latin typeface="Lucida Sans Unicode" panose="020B0602030504020204" pitchFamily="34" charset="0"/>
                <a:cs typeface="Lucida Sans Unicode" panose="020B0602030504020204" pitchFamily="34" charset="0"/>
              </a:rPr>
              <a:t>      INTERVENCIÓN PARROQUIA JERUSALEN</a:t>
            </a:r>
            <a:endParaRPr lang="es-EC" i="1" dirty="0">
              <a:latin typeface="Lucida Sans Unicode" panose="020B0602030504020204" pitchFamily="34" charset="0"/>
              <a:cs typeface="Lucida Sans Unicode" panose="020B0602030504020204" pitchFamily="34" charset="0"/>
            </a:endParaRPr>
          </a:p>
        </p:txBody>
      </p:sp>
      <p:sp>
        <p:nvSpPr>
          <p:cNvPr id="4" name="Rectángulo: esquinas superiores redondeadas 3">
            <a:extLst>
              <a:ext uri="{FF2B5EF4-FFF2-40B4-BE49-F238E27FC236}">
                <a16:creationId xmlns:a16="http://schemas.microsoft.com/office/drawing/2014/main" id="{FB21D39F-60F6-0ADF-7756-945B04DF4848}"/>
              </a:ext>
            </a:extLst>
          </p:cNvPr>
          <p:cNvSpPr/>
          <p:nvPr/>
        </p:nvSpPr>
        <p:spPr>
          <a:xfrm>
            <a:off x="838200" y="1690688"/>
            <a:ext cx="3864077" cy="4802185"/>
          </a:xfrm>
          <a:prstGeom prst="round2Same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r>
              <a:rPr lang="es-ES" sz="2400" b="1" i="1" dirty="0">
                <a:latin typeface="Cambria Math" panose="02040503050406030204" pitchFamily="18" charset="0"/>
                <a:ea typeface="Cambria Math" panose="02040503050406030204" pitchFamily="18" charset="0"/>
              </a:rPr>
              <a:t>Intervención maquinaria pesada (rodillo, motoniveladora)</a:t>
            </a:r>
          </a:p>
          <a:p>
            <a:r>
              <a:rPr lang="es-ES" sz="2400" b="1" dirty="0">
                <a:latin typeface="Cambria Math" panose="02040503050406030204" pitchFamily="18" charset="0"/>
                <a:ea typeface="Cambria Math" panose="02040503050406030204" pitchFamily="18" charset="0"/>
              </a:rPr>
              <a:t>Fechas:</a:t>
            </a:r>
          </a:p>
          <a:p>
            <a:pPr algn="ctr"/>
            <a:r>
              <a:rPr lang="es-ES" sz="2400" dirty="0">
                <a:latin typeface="Cambria" panose="02040503050406030204" pitchFamily="18" charset="0"/>
                <a:ea typeface="Cambria" panose="02040503050406030204" pitchFamily="18" charset="0"/>
              </a:rPr>
              <a:t>Enero  (24 al 31)</a:t>
            </a:r>
          </a:p>
          <a:p>
            <a:pPr algn="ctr"/>
            <a:r>
              <a:rPr lang="es-ES" sz="2400" dirty="0">
                <a:latin typeface="Cambria" panose="02040503050406030204" pitchFamily="18" charset="0"/>
                <a:ea typeface="Cambria" panose="02040503050406030204" pitchFamily="18" charset="0"/>
              </a:rPr>
              <a:t>Febrero (01 al 14)</a:t>
            </a:r>
          </a:p>
          <a:p>
            <a:pPr algn="ctr"/>
            <a:r>
              <a:rPr lang="es-ES" sz="2400" dirty="0">
                <a:latin typeface="Cambria" panose="02040503050406030204" pitchFamily="18" charset="0"/>
                <a:ea typeface="Cambria" panose="02040503050406030204" pitchFamily="18" charset="0"/>
              </a:rPr>
              <a:t>Junio (26 al 30)</a:t>
            </a:r>
          </a:p>
          <a:p>
            <a:pPr algn="ctr"/>
            <a:r>
              <a:rPr lang="es-ES" sz="2400" dirty="0">
                <a:latin typeface="Cambria" panose="02040503050406030204" pitchFamily="18" charset="0"/>
                <a:ea typeface="Cambria" panose="02040503050406030204" pitchFamily="18" charset="0"/>
              </a:rPr>
              <a:t>Julio (03 al 14)</a:t>
            </a:r>
          </a:p>
          <a:p>
            <a:pPr algn="ctr"/>
            <a:r>
              <a:rPr lang="es-ES" sz="2400" dirty="0">
                <a:latin typeface="Cambria" panose="02040503050406030204" pitchFamily="18" charset="0"/>
                <a:ea typeface="Cambria" panose="02040503050406030204" pitchFamily="18" charset="0"/>
              </a:rPr>
              <a:t>Septiembre (15 al 19) </a:t>
            </a:r>
          </a:p>
          <a:p>
            <a:pPr algn="ctr"/>
            <a:r>
              <a:rPr lang="es-ES" sz="2400" dirty="0">
                <a:latin typeface="Cambria" panose="02040503050406030204" pitchFamily="18" charset="0"/>
                <a:ea typeface="Cambria" panose="02040503050406030204" pitchFamily="18" charset="0"/>
              </a:rPr>
              <a:t>Noviembre (16 al 23)</a:t>
            </a:r>
          </a:p>
          <a:p>
            <a:pPr algn="ctr"/>
            <a:endParaRPr lang="es-ES" dirty="0"/>
          </a:p>
          <a:p>
            <a:pPr algn="ctr"/>
            <a:r>
              <a:rPr lang="es-EC" dirty="0"/>
              <a:t> </a:t>
            </a:r>
          </a:p>
          <a:p>
            <a:pPr algn="ctr"/>
            <a:endParaRPr lang="es-EC" dirty="0"/>
          </a:p>
          <a:p>
            <a:pPr algn="ctr"/>
            <a:endParaRPr lang="es-EC" dirty="0"/>
          </a:p>
          <a:p>
            <a:pPr algn="ctr"/>
            <a:endParaRPr lang="es-EC" dirty="0"/>
          </a:p>
          <a:p>
            <a:pPr algn="ctr"/>
            <a:br>
              <a:rPr lang="es-EC" dirty="0"/>
            </a:br>
            <a:endParaRPr lang="es-EC" dirty="0"/>
          </a:p>
          <a:p>
            <a:pPr algn="ctr"/>
            <a:endParaRPr lang="es-EC" dirty="0"/>
          </a:p>
          <a:p>
            <a:pPr algn="ctr"/>
            <a:endParaRPr lang="es-EC" dirty="0"/>
          </a:p>
        </p:txBody>
      </p:sp>
      <p:sp>
        <p:nvSpPr>
          <p:cNvPr id="5" name="Rectángulo: esquinas superiores redondeadas 4">
            <a:extLst>
              <a:ext uri="{FF2B5EF4-FFF2-40B4-BE49-F238E27FC236}">
                <a16:creationId xmlns:a16="http://schemas.microsoft.com/office/drawing/2014/main" id="{EBA4A3A1-1799-A06F-9A83-BDFE4D2E2843}"/>
              </a:ext>
            </a:extLst>
          </p:cNvPr>
          <p:cNvSpPr/>
          <p:nvPr/>
        </p:nvSpPr>
        <p:spPr>
          <a:xfrm>
            <a:off x="8293515" y="1690688"/>
            <a:ext cx="3598606" cy="4442849"/>
          </a:xfrm>
          <a:prstGeom prst="round2SameRect">
            <a:avLst/>
          </a:prstGeom>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r>
              <a:rPr lang="es-ES" sz="2400" b="1" i="1" dirty="0">
                <a:latin typeface="Cambria Math" panose="02040503050406030204" pitchFamily="18" charset="0"/>
                <a:ea typeface="Cambria Math" panose="02040503050406030204" pitchFamily="18" charset="0"/>
              </a:rPr>
              <a:t>Intervención vehículos volquetas (UBA7987-UBA7989)</a:t>
            </a:r>
          </a:p>
          <a:p>
            <a:pPr algn="just"/>
            <a:r>
              <a:rPr lang="es-ES" sz="2400" b="1" dirty="0">
                <a:latin typeface="Cambria Math" panose="02040503050406030204" pitchFamily="18" charset="0"/>
                <a:ea typeface="Cambria Math" panose="02040503050406030204" pitchFamily="18" charset="0"/>
              </a:rPr>
              <a:t>Fechas:</a:t>
            </a:r>
          </a:p>
          <a:p>
            <a:pPr algn="ctr"/>
            <a:r>
              <a:rPr lang="es-ES" sz="2400" dirty="0"/>
              <a:t>Enero  (24 al 31)</a:t>
            </a:r>
          </a:p>
          <a:p>
            <a:pPr algn="ctr"/>
            <a:r>
              <a:rPr lang="es-ES" sz="2400" dirty="0"/>
              <a:t>Febrero (01 al 14)</a:t>
            </a:r>
          </a:p>
          <a:p>
            <a:pPr algn="ctr"/>
            <a:r>
              <a:rPr lang="es-ES" sz="2400" dirty="0"/>
              <a:t>Junio (26 al 30)</a:t>
            </a:r>
          </a:p>
          <a:p>
            <a:pPr algn="ctr"/>
            <a:r>
              <a:rPr lang="es-ES" sz="2400" dirty="0"/>
              <a:t>Julio (03 al 14)</a:t>
            </a:r>
          </a:p>
          <a:p>
            <a:pPr algn="ctr"/>
            <a:r>
              <a:rPr lang="es-ES" sz="2400" dirty="0"/>
              <a:t>Septiembre (15 al 19) </a:t>
            </a:r>
          </a:p>
          <a:p>
            <a:pPr algn="ctr"/>
            <a:r>
              <a:rPr lang="es-ES" sz="2400" dirty="0"/>
              <a:t>Noviembre (21 al 27)</a:t>
            </a:r>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C" dirty="0"/>
          </a:p>
        </p:txBody>
      </p:sp>
      <p:pic>
        <p:nvPicPr>
          <p:cNvPr id="7" name="Gráfico 6" descr="Transferencia con relleno sólido">
            <a:extLst>
              <a:ext uri="{FF2B5EF4-FFF2-40B4-BE49-F238E27FC236}">
                <a16:creationId xmlns:a16="http://schemas.microsoft.com/office/drawing/2014/main" id="{561B5C71-7060-14B4-E278-31CA5C12236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75007" y="2331243"/>
            <a:ext cx="2462980" cy="1325563"/>
          </a:xfrm>
          <a:prstGeom prst="rect">
            <a:avLst/>
          </a:prstGeom>
        </p:spPr>
      </p:pic>
      <p:sp>
        <p:nvSpPr>
          <p:cNvPr id="8" name="Elipse 7">
            <a:extLst>
              <a:ext uri="{FF2B5EF4-FFF2-40B4-BE49-F238E27FC236}">
                <a16:creationId xmlns:a16="http://schemas.microsoft.com/office/drawing/2014/main" id="{DF6DD59E-3B4B-FFCB-1EA3-E645A2F1E83C}"/>
              </a:ext>
            </a:extLst>
          </p:cNvPr>
          <p:cNvSpPr/>
          <p:nvPr/>
        </p:nvSpPr>
        <p:spPr>
          <a:xfrm>
            <a:off x="4896464" y="3656806"/>
            <a:ext cx="3259393" cy="2836067"/>
          </a:xfrm>
          <a:prstGeom prst="ellipse">
            <a:avLst/>
          </a:prstGeom>
          <a:ln w="85725" cmpd="tri">
            <a:extLst>
              <a:ext uri="{C807C97D-BFC1-408E-A445-0C87EB9F89A2}">
                <ask:lineSketchStyleProps xmlns:ask="http://schemas.microsoft.com/office/drawing/2018/sketchyshapes">
                  <ask:type>
                    <ask:lineSketchNon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s-ES" sz="2400" dirty="0"/>
              <a:t>TOTAL KILOMETRAJE AÑO 2023</a:t>
            </a:r>
          </a:p>
          <a:p>
            <a:pPr algn="ctr"/>
            <a:endParaRPr lang="es-ES" sz="2400" dirty="0"/>
          </a:p>
          <a:p>
            <a:pPr algn="ctr"/>
            <a:r>
              <a:rPr lang="es-ES" sz="2400" dirty="0"/>
              <a:t>63.24 kilómetros</a:t>
            </a:r>
            <a:endParaRPr lang="es-EC" sz="2400" dirty="0"/>
          </a:p>
        </p:txBody>
      </p:sp>
      <p:pic>
        <p:nvPicPr>
          <p:cNvPr id="6" name="Imagen 5">
            <a:extLst>
              <a:ext uri="{FF2B5EF4-FFF2-40B4-BE49-F238E27FC236}">
                <a16:creationId xmlns:a16="http://schemas.microsoft.com/office/drawing/2014/main" id="{2193FB11-FD9F-CFE8-5F93-C3477DE1D716}"/>
              </a:ext>
            </a:extLst>
          </p:cNvPr>
          <p:cNvPicPr>
            <a:picLocks noChangeAspect="1"/>
          </p:cNvPicPr>
          <p:nvPr/>
        </p:nvPicPr>
        <p:blipFill>
          <a:blip r:embed="rId4"/>
          <a:stretch>
            <a:fillRect/>
          </a:stretch>
        </p:blipFill>
        <p:spPr>
          <a:xfrm>
            <a:off x="9760986" y="0"/>
            <a:ext cx="899638" cy="831901"/>
          </a:xfrm>
          <a:prstGeom prst="rect">
            <a:avLst/>
          </a:prstGeom>
        </p:spPr>
      </p:pic>
      <p:pic>
        <p:nvPicPr>
          <p:cNvPr id="10" name="Imagen 9">
            <a:extLst>
              <a:ext uri="{FF2B5EF4-FFF2-40B4-BE49-F238E27FC236}">
                <a16:creationId xmlns:a16="http://schemas.microsoft.com/office/drawing/2014/main" id="{83A61E3F-2F1F-D001-ED52-C4ED7325E172}"/>
              </a:ext>
            </a:extLst>
          </p:cNvPr>
          <p:cNvPicPr>
            <a:picLocks noChangeAspect="1"/>
          </p:cNvPicPr>
          <p:nvPr/>
        </p:nvPicPr>
        <p:blipFill>
          <a:blip r:embed="rId5"/>
          <a:stretch>
            <a:fillRect/>
          </a:stretch>
        </p:blipFill>
        <p:spPr>
          <a:xfrm>
            <a:off x="41789" y="73050"/>
            <a:ext cx="1485900" cy="685800"/>
          </a:xfrm>
          <a:prstGeom prst="rect">
            <a:avLst/>
          </a:prstGeom>
        </p:spPr>
      </p:pic>
      <p:pic>
        <p:nvPicPr>
          <p:cNvPr id="3" name="Imagen 2">
            <a:extLst>
              <a:ext uri="{FF2B5EF4-FFF2-40B4-BE49-F238E27FC236}">
                <a16:creationId xmlns:a16="http://schemas.microsoft.com/office/drawing/2014/main" id="{ED44EEEA-6453-A0CA-F0D7-0840BDD100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00065" y="61637"/>
            <a:ext cx="1450146" cy="693051"/>
          </a:xfrm>
          <a:prstGeom prst="rect">
            <a:avLst/>
          </a:prstGeom>
        </p:spPr>
      </p:pic>
    </p:spTree>
    <p:extLst>
      <p:ext uri="{BB962C8B-B14F-4D97-AF65-F5344CB8AC3E}">
        <p14:creationId xmlns:p14="http://schemas.microsoft.com/office/powerpoint/2010/main" val="11259096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0C5B30-A79C-66F7-88F0-F98E2A478D44}"/>
              </a:ext>
            </a:extLst>
          </p:cNvPr>
          <p:cNvSpPr>
            <a:spLocks noGrp="1"/>
          </p:cNvSpPr>
          <p:nvPr>
            <p:ph type="title"/>
          </p:nvPr>
        </p:nvSpPr>
        <p:spPr>
          <a:xfrm>
            <a:off x="-176981" y="365125"/>
            <a:ext cx="12069102" cy="1325563"/>
          </a:xfrm>
        </p:spPr>
        <p:txBody>
          <a:bodyPr/>
          <a:lstStyle/>
          <a:p>
            <a:pPr algn="ctr"/>
            <a:r>
              <a:rPr lang="es-ES" i="1" dirty="0">
                <a:latin typeface="Lucida Sans Unicode" panose="020B0602030504020204" pitchFamily="34" charset="0"/>
                <a:cs typeface="Lucida Sans Unicode" panose="020B0602030504020204" pitchFamily="34" charset="0"/>
              </a:rPr>
              <a:t>      INTERVENCIÓN PARROQUIA TURUPAMBA</a:t>
            </a:r>
            <a:endParaRPr lang="es-EC" i="1" dirty="0">
              <a:latin typeface="Lucida Sans Unicode" panose="020B0602030504020204" pitchFamily="34" charset="0"/>
              <a:cs typeface="Lucida Sans Unicode" panose="020B0602030504020204" pitchFamily="34" charset="0"/>
            </a:endParaRPr>
          </a:p>
        </p:txBody>
      </p:sp>
      <p:sp>
        <p:nvSpPr>
          <p:cNvPr id="4" name="Rectángulo: esquinas superiores redondeadas 3">
            <a:extLst>
              <a:ext uri="{FF2B5EF4-FFF2-40B4-BE49-F238E27FC236}">
                <a16:creationId xmlns:a16="http://schemas.microsoft.com/office/drawing/2014/main" id="{FB21D39F-60F6-0ADF-7756-945B04DF4848}"/>
              </a:ext>
            </a:extLst>
          </p:cNvPr>
          <p:cNvSpPr/>
          <p:nvPr/>
        </p:nvSpPr>
        <p:spPr>
          <a:xfrm>
            <a:off x="838200" y="1690688"/>
            <a:ext cx="3864077" cy="4802185"/>
          </a:xfrm>
          <a:prstGeom prst="round2Same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r>
              <a:rPr lang="es-ES" sz="2400" b="1" i="1" dirty="0">
                <a:latin typeface="Cambria Math" panose="02040503050406030204" pitchFamily="18" charset="0"/>
                <a:ea typeface="Cambria Math" panose="02040503050406030204" pitchFamily="18" charset="0"/>
              </a:rPr>
              <a:t>Intervención maquinaria pesada (rodillo, motoniveladora)</a:t>
            </a:r>
          </a:p>
          <a:p>
            <a:r>
              <a:rPr lang="es-ES" sz="2400" b="1" dirty="0">
                <a:latin typeface="Cambria Math" panose="02040503050406030204" pitchFamily="18" charset="0"/>
                <a:ea typeface="Cambria Math" panose="02040503050406030204" pitchFamily="18" charset="0"/>
              </a:rPr>
              <a:t>Fechas:</a:t>
            </a:r>
          </a:p>
          <a:p>
            <a:r>
              <a:rPr lang="es-ES" sz="2400" dirty="0">
                <a:latin typeface="Cambria Math" panose="02040503050406030204" pitchFamily="18" charset="0"/>
                <a:ea typeface="Cambria Math" panose="02040503050406030204" pitchFamily="18" charset="0"/>
              </a:rPr>
              <a:t>Febrero (15 al 28)</a:t>
            </a:r>
          </a:p>
          <a:p>
            <a:pPr algn="just"/>
            <a:r>
              <a:rPr lang="es-ES" sz="2400" dirty="0">
                <a:latin typeface="Cambria Math" panose="02040503050406030204" pitchFamily="18" charset="0"/>
                <a:ea typeface="Cambria Math" panose="02040503050406030204" pitchFamily="18" charset="0"/>
              </a:rPr>
              <a:t>Marzo ( 1 al 9)</a:t>
            </a:r>
          </a:p>
          <a:p>
            <a:pPr algn="just"/>
            <a:r>
              <a:rPr lang="es-ES" sz="2400" dirty="0">
                <a:latin typeface="Cambria Math" panose="02040503050406030204" pitchFamily="18" charset="0"/>
                <a:ea typeface="Cambria Math" panose="02040503050406030204" pitchFamily="18" charset="0"/>
              </a:rPr>
              <a:t>Abril (24 al 28)</a:t>
            </a:r>
          </a:p>
          <a:p>
            <a:pPr algn="just"/>
            <a:r>
              <a:rPr lang="es-ES" sz="2400" dirty="0">
                <a:latin typeface="Cambria Math" panose="02040503050406030204" pitchFamily="18" charset="0"/>
                <a:ea typeface="Cambria Math" panose="02040503050406030204" pitchFamily="18" charset="0"/>
              </a:rPr>
              <a:t>Julio (17 al 28)</a:t>
            </a:r>
          </a:p>
          <a:p>
            <a:pPr algn="just"/>
            <a:r>
              <a:rPr lang="es-ES" sz="2400" dirty="0">
                <a:latin typeface="Cambria Math" panose="02040503050406030204" pitchFamily="18" charset="0"/>
                <a:ea typeface="Cambria Math" panose="02040503050406030204" pitchFamily="18" charset="0"/>
              </a:rPr>
              <a:t>Agosto (01 al 07)</a:t>
            </a:r>
          </a:p>
          <a:p>
            <a:pPr algn="just"/>
            <a:r>
              <a:rPr lang="es-ES" sz="2400" dirty="0">
                <a:latin typeface="Cambria Math" panose="02040503050406030204" pitchFamily="18" charset="0"/>
                <a:ea typeface="Cambria Math" panose="02040503050406030204" pitchFamily="18" charset="0"/>
              </a:rPr>
              <a:t>Octubre (3,10,11,13)</a:t>
            </a:r>
          </a:p>
          <a:p>
            <a:pPr algn="ctr"/>
            <a:endParaRPr lang="es-ES" dirty="0"/>
          </a:p>
          <a:p>
            <a:pPr algn="ctr"/>
            <a:endParaRPr lang="es-ES" dirty="0"/>
          </a:p>
          <a:p>
            <a:pPr algn="ctr"/>
            <a:r>
              <a:rPr lang="es-EC" dirty="0"/>
              <a:t> </a:t>
            </a:r>
          </a:p>
          <a:p>
            <a:pPr algn="ctr"/>
            <a:endParaRPr lang="es-EC" dirty="0"/>
          </a:p>
          <a:p>
            <a:pPr algn="ctr"/>
            <a:endParaRPr lang="es-EC" dirty="0"/>
          </a:p>
          <a:p>
            <a:pPr algn="ctr"/>
            <a:endParaRPr lang="es-EC" dirty="0"/>
          </a:p>
          <a:p>
            <a:pPr algn="ctr"/>
            <a:br>
              <a:rPr lang="es-EC" dirty="0"/>
            </a:br>
            <a:endParaRPr lang="es-EC" dirty="0"/>
          </a:p>
          <a:p>
            <a:pPr algn="ctr"/>
            <a:endParaRPr lang="es-EC" dirty="0"/>
          </a:p>
          <a:p>
            <a:pPr algn="ctr"/>
            <a:endParaRPr lang="es-EC" dirty="0"/>
          </a:p>
        </p:txBody>
      </p:sp>
      <p:sp>
        <p:nvSpPr>
          <p:cNvPr id="5" name="Rectángulo: esquinas superiores redondeadas 4">
            <a:extLst>
              <a:ext uri="{FF2B5EF4-FFF2-40B4-BE49-F238E27FC236}">
                <a16:creationId xmlns:a16="http://schemas.microsoft.com/office/drawing/2014/main" id="{EBA4A3A1-1799-A06F-9A83-BDFE4D2E2843}"/>
              </a:ext>
            </a:extLst>
          </p:cNvPr>
          <p:cNvSpPr/>
          <p:nvPr/>
        </p:nvSpPr>
        <p:spPr>
          <a:xfrm>
            <a:off x="8293515" y="1690688"/>
            <a:ext cx="3598606" cy="4802185"/>
          </a:xfrm>
          <a:prstGeom prst="round2SameRect">
            <a:avLst/>
          </a:prstGeom>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r>
              <a:rPr lang="es-ES" sz="2400" b="1" i="1" dirty="0">
                <a:latin typeface="Cambria Math" panose="02040503050406030204" pitchFamily="18" charset="0"/>
                <a:ea typeface="Cambria Math" panose="02040503050406030204" pitchFamily="18" charset="0"/>
              </a:rPr>
              <a:t>Intervención vehículos volquetas (UBA7987-UBA7989)</a:t>
            </a:r>
          </a:p>
          <a:p>
            <a:pPr algn="just"/>
            <a:r>
              <a:rPr lang="es-ES" sz="2400" b="1" dirty="0">
                <a:latin typeface="Cambria Math" panose="02040503050406030204" pitchFamily="18" charset="0"/>
                <a:ea typeface="Cambria Math" panose="02040503050406030204" pitchFamily="18" charset="0"/>
              </a:rPr>
              <a:t>Fechas:</a:t>
            </a:r>
          </a:p>
          <a:p>
            <a:r>
              <a:rPr lang="es-ES" sz="2400" dirty="0">
                <a:latin typeface="Cambria Math" panose="02040503050406030204" pitchFamily="18" charset="0"/>
                <a:ea typeface="Cambria Math" panose="02040503050406030204" pitchFamily="18" charset="0"/>
              </a:rPr>
              <a:t>Febrero (15 al 28)</a:t>
            </a:r>
          </a:p>
          <a:p>
            <a:pPr algn="just"/>
            <a:r>
              <a:rPr lang="es-ES" sz="2400" dirty="0">
                <a:latin typeface="Cambria Math" panose="02040503050406030204" pitchFamily="18" charset="0"/>
                <a:ea typeface="Cambria Math" panose="02040503050406030204" pitchFamily="18" charset="0"/>
              </a:rPr>
              <a:t>Marzo ( 1 al 9)</a:t>
            </a:r>
          </a:p>
          <a:p>
            <a:pPr algn="just"/>
            <a:r>
              <a:rPr lang="es-ES" sz="2400" dirty="0">
                <a:latin typeface="Cambria Math" panose="02040503050406030204" pitchFamily="18" charset="0"/>
                <a:ea typeface="Cambria Math" panose="02040503050406030204" pitchFamily="18" charset="0"/>
              </a:rPr>
              <a:t>Abril (13,14,24,25,26,27)</a:t>
            </a:r>
          </a:p>
          <a:p>
            <a:pPr algn="just"/>
            <a:r>
              <a:rPr lang="es-ES" sz="2400" dirty="0">
                <a:latin typeface="Cambria Math" panose="02040503050406030204" pitchFamily="18" charset="0"/>
                <a:ea typeface="Cambria Math" panose="02040503050406030204" pitchFamily="18" charset="0"/>
              </a:rPr>
              <a:t>Julio (17 al 28)</a:t>
            </a:r>
          </a:p>
          <a:p>
            <a:pPr algn="just"/>
            <a:r>
              <a:rPr lang="es-ES" sz="2400" dirty="0">
                <a:latin typeface="Cambria Math" panose="02040503050406030204" pitchFamily="18" charset="0"/>
                <a:ea typeface="Cambria Math" panose="02040503050406030204" pitchFamily="18" charset="0"/>
              </a:rPr>
              <a:t>Agosto (01 al 07)</a:t>
            </a:r>
          </a:p>
          <a:p>
            <a:pPr algn="just"/>
            <a:r>
              <a:rPr lang="es-ES" sz="2400" dirty="0">
                <a:latin typeface="Cambria Math" panose="02040503050406030204" pitchFamily="18" charset="0"/>
                <a:ea typeface="Cambria Math" panose="02040503050406030204" pitchFamily="18" charset="0"/>
              </a:rPr>
              <a:t>Octubre (3, 10)</a:t>
            </a:r>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C" dirty="0"/>
          </a:p>
        </p:txBody>
      </p:sp>
      <p:pic>
        <p:nvPicPr>
          <p:cNvPr id="7" name="Gráfico 6" descr="Transferencia con relleno sólido">
            <a:extLst>
              <a:ext uri="{FF2B5EF4-FFF2-40B4-BE49-F238E27FC236}">
                <a16:creationId xmlns:a16="http://schemas.microsoft.com/office/drawing/2014/main" id="{561B5C71-7060-14B4-E278-31CA5C12236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75007" y="2331243"/>
            <a:ext cx="2462980" cy="1325563"/>
          </a:xfrm>
          <a:prstGeom prst="rect">
            <a:avLst/>
          </a:prstGeom>
        </p:spPr>
      </p:pic>
      <p:sp>
        <p:nvSpPr>
          <p:cNvPr id="8" name="Elipse 7">
            <a:extLst>
              <a:ext uri="{FF2B5EF4-FFF2-40B4-BE49-F238E27FC236}">
                <a16:creationId xmlns:a16="http://schemas.microsoft.com/office/drawing/2014/main" id="{DF6DD59E-3B4B-FFCB-1EA3-E645A2F1E83C}"/>
              </a:ext>
            </a:extLst>
          </p:cNvPr>
          <p:cNvSpPr/>
          <p:nvPr/>
        </p:nvSpPr>
        <p:spPr>
          <a:xfrm>
            <a:off x="4896464" y="3656806"/>
            <a:ext cx="3259393" cy="2836067"/>
          </a:xfrm>
          <a:prstGeom prst="ellipse">
            <a:avLst/>
          </a:prstGeom>
          <a:ln w="85725" cmpd="tri">
            <a:extLst>
              <a:ext uri="{C807C97D-BFC1-408E-A445-0C87EB9F89A2}">
                <ask:lineSketchStyleProps xmlns:ask="http://schemas.microsoft.com/office/drawing/2018/sketchyshapes">
                  <ask:type>
                    <ask:lineSketchNon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s-ES" sz="2400" dirty="0"/>
              <a:t>TOTAL KILOMETRAJE AÑO 2023</a:t>
            </a:r>
          </a:p>
          <a:p>
            <a:pPr algn="ctr"/>
            <a:endParaRPr lang="es-ES" sz="2400" dirty="0"/>
          </a:p>
          <a:p>
            <a:pPr algn="ctr"/>
            <a:r>
              <a:rPr lang="es-ES" sz="2400" dirty="0"/>
              <a:t>55.51 kilómetros</a:t>
            </a:r>
            <a:endParaRPr lang="es-EC" sz="2400" dirty="0"/>
          </a:p>
        </p:txBody>
      </p:sp>
      <p:pic>
        <p:nvPicPr>
          <p:cNvPr id="6" name="Imagen 5">
            <a:extLst>
              <a:ext uri="{FF2B5EF4-FFF2-40B4-BE49-F238E27FC236}">
                <a16:creationId xmlns:a16="http://schemas.microsoft.com/office/drawing/2014/main" id="{2F5F6C05-F92E-0C6D-1873-7046571D0A4E}"/>
              </a:ext>
            </a:extLst>
          </p:cNvPr>
          <p:cNvPicPr>
            <a:picLocks noChangeAspect="1"/>
          </p:cNvPicPr>
          <p:nvPr/>
        </p:nvPicPr>
        <p:blipFill>
          <a:blip r:embed="rId4"/>
          <a:stretch>
            <a:fillRect/>
          </a:stretch>
        </p:blipFill>
        <p:spPr>
          <a:xfrm>
            <a:off x="10092818" y="724463"/>
            <a:ext cx="1231729" cy="859298"/>
          </a:xfrm>
          <a:prstGeom prst="rect">
            <a:avLst/>
          </a:prstGeom>
        </p:spPr>
      </p:pic>
      <p:pic>
        <p:nvPicPr>
          <p:cNvPr id="10" name="Imagen 9">
            <a:extLst>
              <a:ext uri="{FF2B5EF4-FFF2-40B4-BE49-F238E27FC236}">
                <a16:creationId xmlns:a16="http://schemas.microsoft.com/office/drawing/2014/main" id="{F3AFB22F-9DE5-03B3-9BFB-7F2040E901F0}"/>
              </a:ext>
            </a:extLst>
          </p:cNvPr>
          <p:cNvPicPr>
            <a:picLocks noChangeAspect="1"/>
          </p:cNvPicPr>
          <p:nvPr/>
        </p:nvPicPr>
        <p:blipFill>
          <a:blip r:embed="rId5"/>
          <a:stretch>
            <a:fillRect/>
          </a:stretch>
        </p:blipFill>
        <p:spPr>
          <a:xfrm>
            <a:off x="299879" y="46831"/>
            <a:ext cx="1890713" cy="1325563"/>
          </a:xfrm>
          <a:prstGeom prst="rect">
            <a:avLst/>
          </a:prstGeom>
        </p:spPr>
      </p:pic>
      <p:pic>
        <p:nvPicPr>
          <p:cNvPr id="3" name="Imagen 2">
            <a:extLst>
              <a:ext uri="{FF2B5EF4-FFF2-40B4-BE49-F238E27FC236}">
                <a16:creationId xmlns:a16="http://schemas.microsoft.com/office/drawing/2014/main" id="{9378B2A3-4A71-07C6-CEFA-76AE9AB4DF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29517" y="83908"/>
            <a:ext cx="1450146" cy="693051"/>
          </a:xfrm>
          <a:prstGeom prst="rect">
            <a:avLst/>
          </a:prstGeom>
        </p:spPr>
      </p:pic>
    </p:spTree>
    <p:extLst>
      <p:ext uri="{BB962C8B-B14F-4D97-AF65-F5344CB8AC3E}">
        <p14:creationId xmlns:p14="http://schemas.microsoft.com/office/powerpoint/2010/main" val="9855984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0C5B30-A79C-66F7-88F0-F98E2A478D44}"/>
              </a:ext>
            </a:extLst>
          </p:cNvPr>
          <p:cNvSpPr>
            <a:spLocks noGrp="1"/>
          </p:cNvSpPr>
          <p:nvPr>
            <p:ph type="title"/>
          </p:nvPr>
        </p:nvSpPr>
        <p:spPr>
          <a:xfrm>
            <a:off x="-176981" y="365125"/>
            <a:ext cx="12069102" cy="1325563"/>
          </a:xfrm>
        </p:spPr>
        <p:txBody>
          <a:bodyPr/>
          <a:lstStyle/>
          <a:p>
            <a:pPr algn="ctr"/>
            <a:r>
              <a:rPr lang="es-ES" i="1" dirty="0">
                <a:latin typeface="Lucida Sans Unicode" panose="020B0602030504020204" pitchFamily="34" charset="0"/>
                <a:cs typeface="Lucida Sans Unicode" panose="020B0602030504020204" pitchFamily="34" charset="0"/>
              </a:rPr>
              <a:t>   INTERVENCIÓN PARROQUIA                 SAN FRANCISCO DE SAGEO</a:t>
            </a:r>
            <a:endParaRPr lang="es-EC" i="1" dirty="0">
              <a:latin typeface="Lucida Sans Unicode" panose="020B0602030504020204" pitchFamily="34" charset="0"/>
              <a:cs typeface="Lucida Sans Unicode" panose="020B0602030504020204" pitchFamily="34" charset="0"/>
            </a:endParaRPr>
          </a:p>
        </p:txBody>
      </p:sp>
      <p:sp>
        <p:nvSpPr>
          <p:cNvPr id="4" name="Rectángulo: esquinas superiores redondeadas 3">
            <a:extLst>
              <a:ext uri="{FF2B5EF4-FFF2-40B4-BE49-F238E27FC236}">
                <a16:creationId xmlns:a16="http://schemas.microsoft.com/office/drawing/2014/main" id="{FB21D39F-60F6-0ADF-7756-945B04DF4848}"/>
              </a:ext>
            </a:extLst>
          </p:cNvPr>
          <p:cNvSpPr/>
          <p:nvPr/>
        </p:nvSpPr>
        <p:spPr>
          <a:xfrm>
            <a:off x="838200" y="1690688"/>
            <a:ext cx="3864077" cy="4802185"/>
          </a:xfrm>
          <a:prstGeom prst="round2Same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r>
              <a:rPr lang="es-ES" sz="2400" b="1" i="1" dirty="0">
                <a:latin typeface="Cambria Math" panose="02040503050406030204" pitchFamily="18" charset="0"/>
                <a:ea typeface="Cambria Math" panose="02040503050406030204" pitchFamily="18" charset="0"/>
              </a:rPr>
              <a:t>Intervención maquinaria pesada (rodillo, motoniveladora)</a:t>
            </a:r>
          </a:p>
          <a:p>
            <a:r>
              <a:rPr lang="es-ES" sz="2400" b="1" dirty="0">
                <a:latin typeface="Cambria Math" panose="02040503050406030204" pitchFamily="18" charset="0"/>
                <a:ea typeface="Cambria Math" panose="02040503050406030204" pitchFamily="18" charset="0"/>
              </a:rPr>
              <a:t>Fechas:</a:t>
            </a:r>
          </a:p>
          <a:p>
            <a:pPr algn="just"/>
            <a:r>
              <a:rPr lang="es-ES" sz="2400" dirty="0">
                <a:latin typeface="Cambria Math" panose="02040503050406030204" pitchFamily="18" charset="0"/>
                <a:ea typeface="Cambria Math" panose="02040503050406030204" pitchFamily="18" charset="0"/>
              </a:rPr>
              <a:t>Marzo ( 13 al 31)</a:t>
            </a:r>
          </a:p>
          <a:p>
            <a:pPr algn="just"/>
            <a:r>
              <a:rPr lang="es-ES" sz="2400" dirty="0">
                <a:latin typeface="Cambria Math" panose="02040503050406030204" pitchFamily="18" charset="0"/>
                <a:ea typeface="Cambria Math" panose="02040503050406030204" pitchFamily="18" charset="0"/>
              </a:rPr>
              <a:t>Agosto (08 al 31)</a:t>
            </a:r>
          </a:p>
          <a:p>
            <a:pPr algn="just"/>
            <a:r>
              <a:rPr lang="es-ES" sz="2400" dirty="0">
                <a:latin typeface="Cambria Math" panose="02040503050406030204" pitchFamily="18" charset="0"/>
                <a:ea typeface="Cambria Math" panose="02040503050406030204" pitchFamily="18" charset="0"/>
              </a:rPr>
              <a:t>Septiembre (1 al 14)</a:t>
            </a:r>
          </a:p>
          <a:p>
            <a:pPr algn="just"/>
            <a:r>
              <a:rPr lang="es-ES" sz="2400" dirty="0">
                <a:latin typeface="Cambria Math" panose="02040503050406030204" pitchFamily="18" charset="0"/>
                <a:ea typeface="Cambria Math" panose="02040503050406030204" pitchFamily="18" charset="0"/>
              </a:rPr>
              <a:t>Septiembre (20 al 29)</a:t>
            </a:r>
          </a:p>
          <a:p>
            <a:pPr algn="just"/>
            <a:r>
              <a:rPr lang="es-ES" sz="2400" dirty="0">
                <a:latin typeface="Cambria Math" panose="02040503050406030204" pitchFamily="18" charset="0"/>
                <a:ea typeface="Cambria Math" panose="02040503050406030204" pitchFamily="18" charset="0"/>
              </a:rPr>
              <a:t>Noviembre (1,6,7,8,28,29)</a:t>
            </a:r>
          </a:p>
          <a:p>
            <a:pPr algn="just"/>
            <a:r>
              <a:rPr lang="es-ES" sz="2400" dirty="0">
                <a:latin typeface="Cambria Math" panose="02040503050406030204" pitchFamily="18" charset="0"/>
                <a:ea typeface="Cambria Math" panose="02040503050406030204" pitchFamily="18" charset="0"/>
              </a:rPr>
              <a:t>Diciembre (1 al 15)</a:t>
            </a:r>
          </a:p>
          <a:p>
            <a:pPr algn="ctr"/>
            <a:endParaRPr lang="es-ES" dirty="0"/>
          </a:p>
          <a:p>
            <a:pPr algn="ctr"/>
            <a:endParaRPr lang="es-ES" dirty="0"/>
          </a:p>
          <a:p>
            <a:pPr algn="ctr"/>
            <a:r>
              <a:rPr lang="es-EC" dirty="0"/>
              <a:t> </a:t>
            </a:r>
          </a:p>
          <a:p>
            <a:pPr algn="ctr"/>
            <a:endParaRPr lang="es-EC" dirty="0"/>
          </a:p>
          <a:p>
            <a:pPr algn="ctr"/>
            <a:endParaRPr lang="es-EC" dirty="0"/>
          </a:p>
          <a:p>
            <a:pPr algn="ctr"/>
            <a:endParaRPr lang="es-EC" dirty="0"/>
          </a:p>
          <a:p>
            <a:pPr algn="ctr"/>
            <a:br>
              <a:rPr lang="es-EC" dirty="0"/>
            </a:br>
            <a:endParaRPr lang="es-EC" dirty="0"/>
          </a:p>
          <a:p>
            <a:pPr algn="ctr"/>
            <a:endParaRPr lang="es-EC" dirty="0"/>
          </a:p>
          <a:p>
            <a:pPr algn="ctr"/>
            <a:endParaRPr lang="es-EC" dirty="0"/>
          </a:p>
        </p:txBody>
      </p:sp>
      <p:sp>
        <p:nvSpPr>
          <p:cNvPr id="5" name="Rectángulo: esquinas superiores redondeadas 4">
            <a:extLst>
              <a:ext uri="{FF2B5EF4-FFF2-40B4-BE49-F238E27FC236}">
                <a16:creationId xmlns:a16="http://schemas.microsoft.com/office/drawing/2014/main" id="{EBA4A3A1-1799-A06F-9A83-BDFE4D2E2843}"/>
              </a:ext>
            </a:extLst>
          </p:cNvPr>
          <p:cNvSpPr/>
          <p:nvPr/>
        </p:nvSpPr>
        <p:spPr>
          <a:xfrm>
            <a:off x="8293514" y="1690688"/>
            <a:ext cx="3775587" cy="4802185"/>
          </a:xfrm>
          <a:prstGeom prst="round2SameRect">
            <a:avLst/>
          </a:prstGeom>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r>
              <a:rPr lang="es-ES" dirty="0"/>
              <a:t> </a:t>
            </a:r>
          </a:p>
          <a:p>
            <a:pPr algn="ctr"/>
            <a:endParaRPr lang="es-ES" dirty="0"/>
          </a:p>
          <a:p>
            <a:pPr algn="ctr"/>
            <a:endParaRPr lang="es-ES" dirty="0"/>
          </a:p>
          <a:p>
            <a:pPr algn="ctr"/>
            <a:endParaRPr lang="es-ES" dirty="0"/>
          </a:p>
          <a:p>
            <a:pPr algn="ctr"/>
            <a:endParaRPr lang="es-ES" dirty="0"/>
          </a:p>
          <a:p>
            <a:pPr algn="ctr"/>
            <a:endParaRPr lang="es-ES" dirty="0"/>
          </a:p>
          <a:p>
            <a:pPr algn="ctr"/>
            <a:r>
              <a:rPr lang="es-ES" sz="2400" b="1" i="1" dirty="0">
                <a:latin typeface="Cambria Math" panose="02040503050406030204" pitchFamily="18" charset="0"/>
                <a:ea typeface="Cambria Math" panose="02040503050406030204" pitchFamily="18" charset="0"/>
              </a:rPr>
              <a:t>Intervención vehículos volquetas (UBA7987-UBA7989)</a:t>
            </a:r>
          </a:p>
          <a:p>
            <a:pPr algn="just"/>
            <a:r>
              <a:rPr lang="es-ES" sz="2400" b="1" dirty="0">
                <a:latin typeface="Cambria Math" panose="02040503050406030204" pitchFamily="18" charset="0"/>
                <a:ea typeface="Cambria Math" panose="02040503050406030204" pitchFamily="18" charset="0"/>
              </a:rPr>
              <a:t>Fechas:</a:t>
            </a:r>
          </a:p>
          <a:p>
            <a:pPr algn="just"/>
            <a:r>
              <a:rPr lang="es-ES" sz="2400" dirty="0">
                <a:latin typeface="Cambria Math" panose="02040503050406030204" pitchFamily="18" charset="0"/>
                <a:ea typeface="Cambria Math" panose="02040503050406030204" pitchFamily="18" charset="0"/>
              </a:rPr>
              <a:t>Marzo ( 10 al 31)</a:t>
            </a:r>
          </a:p>
          <a:p>
            <a:pPr algn="just"/>
            <a:r>
              <a:rPr lang="es-ES" sz="2400" dirty="0">
                <a:latin typeface="Cambria Math" panose="02040503050406030204" pitchFamily="18" charset="0"/>
                <a:ea typeface="Cambria Math" panose="02040503050406030204" pitchFamily="18" charset="0"/>
              </a:rPr>
              <a:t>Abril (05 al 12)</a:t>
            </a:r>
          </a:p>
          <a:p>
            <a:pPr algn="just"/>
            <a:r>
              <a:rPr lang="es-ES" sz="2400" dirty="0">
                <a:latin typeface="Cambria Math" panose="02040503050406030204" pitchFamily="18" charset="0"/>
                <a:ea typeface="Cambria Math" panose="02040503050406030204" pitchFamily="18" charset="0"/>
              </a:rPr>
              <a:t>Agosto (08 al 31)</a:t>
            </a:r>
          </a:p>
          <a:p>
            <a:pPr algn="just"/>
            <a:r>
              <a:rPr lang="es-ES" sz="2400" dirty="0">
                <a:latin typeface="Cambria Math" panose="02040503050406030204" pitchFamily="18" charset="0"/>
                <a:ea typeface="Cambria Math" panose="02040503050406030204" pitchFamily="18" charset="0"/>
              </a:rPr>
              <a:t>Septiembre (1 al 14)</a:t>
            </a:r>
          </a:p>
          <a:p>
            <a:pPr algn="just"/>
            <a:r>
              <a:rPr lang="es-ES" sz="2400" dirty="0">
                <a:latin typeface="Cambria Math" panose="02040503050406030204" pitchFamily="18" charset="0"/>
                <a:ea typeface="Cambria Math" panose="02040503050406030204" pitchFamily="18" charset="0"/>
              </a:rPr>
              <a:t>Septiembre (20 al 29)</a:t>
            </a:r>
          </a:p>
          <a:p>
            <a:pPr algn="just"/>
            <a:r>
              <a:rPr lang="es-ES" sz="2400" dirty="0">
                <a:latin typeface="Cambria Math" panose="02040503050406030204" pitchFamily="18" charset="0"/>
                <a:ea typeface="Cambria Math" panose="02040503050406030204" pitchFamily="18" charset="0"/>
              </a:rPr>
              <a:t>Noviembre (9,28,29,30)</a:t>
            </a:r>
          </a:p>
          <a:p>
            <a:pPr algn="just"/>
            <a:r>
              <a:rPr lang="es-ES" sz="2400" dirty="0">
                <a:latin typeface="Cambria Math" panose="02040503050406030204" pitchFamily="18" charset="0"/>
                <a:ea typeface="Cambria Math" panose="02040503050406030204" pitchFamily="18" charset="0"/>
              </a:rPr>
              <a:t>Diciembre (1 al 15)</a:t>
            </a:r>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C" dirty="0"/>
          </a:p>
        </p:txBody>
      </p:sp>
      <p:pic>
        <p:nvPicPr>
          <p:cNvPr id="7" name="Gráfico 6" descr="Transferencia con relleno sólido">
            <a:extLst>
              <a:ext uri="{FF2B5EF4-FFF2-40B4-BE49-F238E27FC236}">
                <a16:creationId xmlns:a16="http://schemas.microsoft.com/office/drawing/2014/main" id="{561B5C71-7060-14B4-E278-31CA5C12236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75007" y="2331243"/>
            <a:ext cx="2462980" cy="1325563"/>
          </a:xfrm>
          <a:prstGeom prst="rect">
            <a:avLst/>
          </a:prstGeom>
        </p:spPr>
      </p:pic>
      <p:sp>
        <p:nvSpPr>
          <p:cNvPr id="8" name="Elipse 7">
            <a:extLst>
              <a:ext uri="{FF2B5EF4-FFF2-40B4-BE49-F238E27FC236}">
                <a16:creationId xmlns:a16="http://schemas.microsoft.com/office/drawing/2014/main" id="{DF6DD59E-3B4B-FFCB-1EA3-E645A2F1E83C}"/>
              </a:ext>
            </a:extLst>
          </p:cNvPr>
          <p:cNvSpPr/>
          <p:nvPr/>
        </p:nvSpPr>
        <p:spPr>
          <a:xfrm>
            <a:off x="4896464" y="3656806"/>
            <a:ext cx="3259393" cy="2836067"/>
          </a:xfrm>
          <a:prstGeom prst="ellipse">
            <a:avLst/>
          </a:prstGeom>
          <a:ln w="85725" cmpd="tri">
            <a:extLst>
              <a:ext uri="{C807C97D-BFC1-408E-A445-0C87EB9F89A2}">
                <ask:lineSketchStyleProps xmlns:ask="http://schemas.microsoft.com/office/drawing/2018/sketchyshapes">
                  <ask:type>
                    <ask:lineSketchNon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s-ES" sz="2400" dirty="0"/>
              <a:t>TOTAL KILOMETRAJE AÑO 2023</a:t>
            </a:r>
          </a:p>
          <a:p>
            <a:pPr algn="ctr"/>
            <a:endParaRPr lang="es-ES" sz="2400" dirty="0"/>
          </a:p>
          <a:p>
            <a:pPr algn="ctr"/>
            <a:r>
              <a:rPr lang="es-ES" sz="2400" dirty="0"/>
              <a:t>61.27 kilómetros</a:t>
            </a:r>
            <a:endParaRPr lang="es-EC" sz="2400" dirty="0"/>
          </a:p>
        </p:txBody>
      </p:sp>
      <p:pic>
        <p:nvPicPr>
          <p:cNvPr id="3" name="Imagen 2">
            <a:extLst>
              <a:ext uri="{FF2B5EF4-FFF2-40B4-BE49-F238E27FC236}">
                <a16:creationId xmlns:a16="http://schemas.microsoft.com/office/drawing/2014/main" id="{CBAA977D-CFED-55C2-366A-E38B97F7307B}"/>
              </a:ext>
            </a:extLst>
          </p:cNvPr>
          <p:cNvPicPr>
            <a:picLocks noChangeAspect="1"/>
          </p:cNvPicPr>
          <p:nvPr/>
        </p:nvPicPr>
        <p:blipFill>
          <a:blip r:embed="rId4"/>
          <a:stretch>
            <a:fillRect/>
          </a:stretch>
        </p:blipFill>
        <p:spPr>
          <a:xfrm>
            <a:off x="0" y="14894"/>
            <a:ext cx="1646596" cy="1675794"/>
          </a:xfrm>
          <a:prstGeom prst="rect">
            <a:avLst/>
          </a:prstGeom>
        </p:spPr>
      </p:pic>
      <p:pic>
        <p:nvPicPr>
          <p:cNvPr id="11" name="Imagen 10">
            <a:extLst>
              <a:ext uri="{FF2B5EF4-FFF2-40B4-BE49-F238E27FC236}">
                <a16:creationId xmlns:a16="http://schemas.microsoft.com/office/drawing/2014/main" id="{C038DFD8-A67F-6758-E948-D6E5E1BAD129}"/>
              </a:ext>
            </a:extLst>
          </p:cNvPr>
          <p:cNvPicPr>
            <a:picLocks noChangeAspect="1"/>
          </p:cNvPicPr>
          <p:nvPr/>
        </p:nvPicPr>
        <p:blipFill>
          <a:blip r:embed="rId5"/>
          <a:stretch>
            <a:fillRect/>
          </a:stretch>
        </p:blipFill>
        <p:spPr>
          <a:xfrm>
            <a:off x="10092818" y="14894"/>
            <a:ext cx="1799303" cy="1524793"/>
          </a:xfrm>
          <a:prstGeom prst="rect">
            <a:avLst/>
          </a:prstGeom>
        </p:spPr>
      </p:pic>
    </p:spTree>
    <p:extLst>
      <p:ext uri="{BB962C8B-B14F-4D97-AF65-F5344CB8AC3E}">
        <p14:creationId xmlns:p14="http://schemas.microsoft.com/office/powerpoint/2010/main" val="19899638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rgamino: horizontal 3">
            <a:extLst>
              <a:ext uri="{FF2B5EF4-FFF2-40B4-BE49-F238E27FC236}">
                <a16:creationId xmlns:a16="http://schemas.microsoft.com/office/drawing/2014/main" id="{6D7906C4-F944-8C76-71FC-765B0F1610EA}"/>
              </a:ext>
            </a:extLst>
          </p:cNvPr>
          <p:cNvSpPr/>
          <p:nvPr/>
        </p:nvSpPr>
        <p:spPr>
          <a:xfrm>
            <a:off x="314325" y="1581150"/>
            <a:ext cx="11563350" cy="4019550"/>
          </a:xfrm>
          <a:prstGeom prst="horizontalScroll">
            <a:avLst/>
          </a:prstGeom>
          <a:solidFill>
            <a:schemeClr val="accent1">
              <a:lumMod val="40000"/>
              <a:lumOff val="60000"/>
            </a:schemeClr>
          </a:solidFill>
          <a:ln w="50800" cmpd="dbl"/>
        </p:spPr>
        <p:style>
          <a:lnRef idx="2">
            <a:schemeClr val="dk1"/>
          </a:lnRef>
          <a:fillRef idx="1">
            <a:schemeClr val="lt1"/>
          </a:fillRef>
          <a:effectRef idx="0">
            <a:schemeClr val="dk1"/>
          </a:effectRef>
          <a:fontRef idx="minor">
            <a:schemeClr val="dk1"/>
          </a:fontRef>
        </p:style>
        <p:txBody>
          <a:bodyPr rtlCol="0" anchor="ctr"/>
          <a:lstStyle/>
          <a:p>
            <a:pPr algn="ctr"/>
            <a:r>
              <a:rPr lang="es-EC" sz="4400" b="1" i="1" dirty="0">
                <a:effectLst/>
                <a:latin typeface="Yu Gothic Light" panose="020B0300000000000000" pitchFamily="34" charset="-128"/>
                <a:ea typeface="Yu Gothic Light" panose="020B0300000000000000" pitchFamily="34" charset="-128"/>
                <a:cs typeface="Times New Roman" panose="02020603050405020304" pitchFamily="18" charset="0"/>
              </a:rPr>
              <a:t>PREGUNTAS REALIZADAS AL CONSORCIO EL ROCÍO RESPECTO A LA GESTIÓN DEL PERIODO FISCAL 2023</a:t>
            </a:r>
            <a:endParaRPr lang="es-EC" sz="6000" b="1" i="1" dirty="0">
              <a:latin typeface="Yu Gothic Light" panose="020B0300000000000000" pitchFamily="34" charset="-128"/>
              <a:ea typeface="Yu Gothic Light" panose="020B0300000000000000" pitchFamily="34" charset="-128"/>
            </a:endParaRPr>
          </a:p>
          <a:p>
            <a:pPr algn="ctr"/>
            <a:endParaRPr lang="es-EC" dirty="0">
              <a:ln w="76200">
                <a:solidFill>
                  <a:schemeClr val="tx1"/>
                </a:solidFill>
              </a:ln>
            </a:endParaRPr>
          </a:p>
        </p:txBody>
      </p:sp>
      <p:pic>
        <p:nvPicPr>
          <p:cNvPr id="6" name="Gráfico 5" descr="Preguntas con relleno sólido">
            <a:extLst>
              <a:ext uri="{FF2B5EF4-FFF2-40B4-BE49-F238E27FC236}">
                <a16:creationId xmlns:a16="http://schemas.microsoft.com/office/drawing/2014/main" id="{6089CEAA-A8DE-864F-197B-A8773E60E52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flipH="1" flipV="1">
            <a:off x="0" y="0"/>
            <a:ext cx="2035950" cy="2035950"/>
          </a:xfrm>
          <a:prstGeom prst="rect">
            <a:avLst/>
          </a:prstGeom>
        </p:spPr>
      </p:pic>
      <p:pic>
        <p:nvPicPr>
          <p:cNvPr id="8" name="Gráfico 7" descr="Reseña de cliente con relleno sólido">
            <a:extLst>
              <a:ext uri="{FF2B5EF4-FFF2-40B4-BE49-F238E27FC236}">
                <a16:creationId xmlns:a16="http://schemas.microsoft.com/office/drawing/2014/main" id="{68AA05F0-F5EE-8AA1-8DAB-6B37ACE869B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flipH="1" flipV="1">
            <a:off x="9753601" y="5276850"/>
            <a:ext cx="1840724" cy="1581150"/>
          </a:xfrm>
          <a:prstGeom prst="rect">
            <a:avLst/>
          </a:prstGeom>
        </p:spPr>
      </p:pic>
      <p:pic>
        <p:nvPicPr>
          <p:cNvPr id="2" name="Imagen 1">
            <a:extLst>
              <a:ext uri="{FF2B5EF4-FFF2-40B4-BE49-F238E27FC236}">
                <a16:creationId xmlns:a16="http://schemas.microsoft.com/office/drawing/2014/main" id="{38F1C000-28C0-60B1-E52C-2BB1F69E7A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28727" y="57609"/>
            <a:ext cx="1450146" cy="693051"/>
          </a:xfrm>
          <a:prstGeom prst="rect">
            <a:avLst/>
          </a:prstGeom>
        </p:spPr>
      </p:pic>
    </p:spTree>
    <p:extLst>
      <p:ext uri="{BB962C8B-B14F-4D97-AF65-F5344CB8AC3E}">
        <p14:creationId xmlns:p14="http://schemas.microsoft.com/office/powerpoint/2010/main" val="22013080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C591B6-B777-547E-467F-8D424CD478D4}"/>
              </a:ext>
            </a:extLst>
          </p:cNvPr>
          <p:cNvSpPr>
            <a:spLocks noGrp="1"/>
          </p:cNvSpPr>
          <p:nvPr>
            <p:ph type="ctrTitle"/>
          </p:nvPr>
        </p:nvSpPr>
        <p:spPr>
          <a:xfrm>
            <a:off x="1170039" y="148970"/>
            <a:ext cx="9144000" cy="942411"/>
          </a:xfrm>
        </p:spPr>
        <p:txBody>
          <a:bodyPr/>
          <a:lstStyle/>
          <a:p>
            <a:r>
              <a:rPr lang="es-ES" i="1" dirty="0">
                <a:latin typeface="Footlight MT Light" panose="0204060206030A020304" pitchFamily="18" charset="0"/>
              </a:rPr>
              <a:t>PARROQUIA TURUPAMBA</a:t>
            </a:r>
            <a:endParaRPr lang="es-EC" i="1" dirty="0">
              <a:latin typeface="Footlight MT Light" panose="0204060206030A020304" pitchFamily="18" charset="0"/>
            </a:endParaRPr>
          </a:p>
        </p:txBody>
      </p:sp>
      <p:sp>
        <p:nvSpPr>
          <p:cNvPr id="3" name="Subtítulo 2">
            <a:extLst>
              <a:ext uri="{FF2B5EF4-FFF2-40B4-BE49-F238E27FC236}">
                <a16:creationId xmlns:a16="http://schemas.microsoft.com/office/drawing/2014/main" id="{E91F7BA0-BF3C-E261-B6F2-F7C828292B87}"/>
              </a:ext>
            </a:extLst>
          </p:cNvPr>
          <p:cNvSpPr>
            <a:spLocks noGrp="1"/>
          </p:cNvSpPr>
          <p:nvPr>
            <p:ph type="subTitle" idx="1"/>
          </p:nvPr>
        </p:nvSpPr>
        <p:spPr>
          <a:xfrm>
            <a:off x="1323666" y="1349837"/>
            <a:ext cx="9839633" cy="5508163"/>
          </a:xfrm>
        </p:spPr>
        <p:txBody>
          <a:bodyPr>
            <a:normAutofit fontScale="92500" lnSpcReduction="10000"/>
          </a:bodyPr>
          <a:lstStyle/>
          <a:p>
            <a:pPr marL="457200" indent="-457200" algn="just">
              <a:buAutoNum type="arabicPeriod"/>
            </a:pPr>
            <a:r>
              <a:rPr lang="es-ES" sz="3200" b="1" dirty="0">
                <a:latin typeface="Californian FB" panose="0207040306080B030204" pitchFamily="18" charset="0"/>
                <a:ea typeface="Yu Gothic Light" panose="020B0300000000000000" pitchFamily="34" charset="-128"/>
                <a:cs typeface="Lucida Sans Unicode" panose="020B0602030504020204" pitchFamily="34" charset="0"/>
              </a:rPr>
              <a:t>¿ Se cumplido con el cronograma del lastrado de la Parroquia Turupamba?</a:t>
            </a:r>
          </a:p>
          <a:p>
            <a:endParaRPr lang="es-EC" sz="3200" b="1" dirty="0">
              <a:latin typeface="Californian FB" panose="0207040306080B030204" pitchFamily="18" charset="0"/>
              <a:ea typeface="Yu Gothic Light" panose="020B0300000000000000" pitchFamily="34" charset="-128"/>
              <a:cs typeface="Lucida Sans Unicode" panose="020B0602030504020204" pitchFamily="34" charset="0"/>
            </a:endParaRPr>
          </a:p>
          <a:p>
            <a:pPr algn="just"/>
            <a:r>
              <a:rPr lang="es-EC" sz="3200" b="1" dirty="0">
                <a:latin typeface="Californian FB" panose="0207040306080B030204" pitchFamily="18" charset="0"/>
                <a:ea typeface="Yu Gothic Light" panose="020B0300000000000000" pitchFamily="34" charset="-128"/>
                <a:cs typeface="Lucida Sans Unicode" panose="020B0602030504020204" pitchFamily="34" charset="0"/>
              </a:rPr>
              <a:t>Respuesta:</a:t>
            </a:r>
            <a:r>
              <a:rPr lang="es-EC" sz="3200" dirty="0">
                <a:latin typeface="Californian FB" panose="0207040306080B030204" pitchFamily="18" charset="0"/>
                <a:ea typeface="Yu Gothic Light" panose="020B0300000000000000" pitchFamily="34" charset="-128"/>
                <a:cs typeface="Lucida Sans Unicode" panose="020B0602030504020204" pitchFamily="34" charset="0"/>
              </a:rPr>
              <a:t> </a:t>
            </a:r>
          </a:p>
          <a:p>
            <a:pPr algn="just"/>
            <a:endParaRPr lang="es-EC" sz="3200" dirty="0">
              <a:latin typeface="Californian FB" panose="0207040306080B030204" pitchFamily="18" charset="0"/>
              <a:ea typeface="Yu Gothic Light" panose="020B0300000000000000" pitchFamily="34" charset="-128"/>
              <a:cs typeface="Lucida Sans Unicode" panose="020B0602030504020204" pitchFamily="34" charset="0"/>
            </a:endParaRPr>
          </a:p>
          <a:p>
            <a:pPr algn="just"/>
            <a:r>
              <a:rPr lang="es-EC" sz="3200" dirty="0">
                <a:latin typeface="Californian FB" panose="0207040306080B030204" pitchFamily="18" charset="0"/>
                <a:ea typeface="Yu Gothic Light" panose="020B0300000000000000" pitchFamily="34" charset="-128"/>
                <a:cs typeface="Lucida Sans Unicode" panose="020B0602030504020204" pitchFamily="34" charset="0"/>
              </a:rPr>
              <a:t>De acuerdo al cronograma establecido por la Coordinación Técnica de Consorcio El Rocío, y aprobado en la asamblea general, se ha cumplido a cabalidad el tiempo de intervención programado para la parroquia Turupamba, tomando en consideración la intervención en los puntos o comunidades establecidas por el presidente de esta parroquia en  atención al grado de afección constatado.</a:t>
            </a:r>
          </a:p>
        </p:txBody>
      </p:sp>
      <p:pic>
        <p:nvPicPr>
          <p:cNvPr id="5" name="Gráfico 4" descr="Tendencia al alza con relleno sólido">
            <a:extLst>
              <a:ext uri="{FF2B5EF4-FFF2-40B4-BE49-F238E27FC236}">
                <a16:creationId xmlns:a16="http://schemas.microsoft.com/office/drawing/2014/main" id="{77034E7C-A4B5-9DD7-3301-81F656ABF4E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4800" y="0"/>
            <a:ext cx="914400" cy="914400"/>
          </a:xfrm>
          <a:prstGeom prst="rect">
            <a:avLst/>
          </a:prstGeom>
        </p:spPr>
      </p:pic>
      <p:pic>
        <p:nvPicPr>
          <p:cNvPr id="4" name="Imagen 3">
            <a:extLst>
              <a:ext uri="{FF2B5EF4-FFF2-40B4-BE49-F238E27FC236}">
                <a16:creationId xmlns:a16="http://schemas.microsoft.com/office/drawing/2014/main" id="{BF4ACCBB-5261-BC02-BC94-C647B91EDA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28727" y="57609"/>
            <a:ext cx="1450146" cy="693051"/>
          </a:xfrm>
          <a:prstGeom prst="rect">
            <a:avLst/>
          </a:prstGeom>
        </p:spPr>
      </p:pic>
    </p:spTree>
    <p:extLst>
      <p:ext uri="{BB962C8B-B14F-4D97-AF65-F5344CB8AC3E}">
        <p14:creationId xmlns:p14="http://schemas.microsoft.com/office/powerpoint/2010/main" val="382920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68947E-9413-82B0-30EF-45461BECBE3C}"/>
              </a:ext>
            </a:extLst>
          </p:cNvPr>
          <p:cNvSpPr>
            <a:spLocks noGrp="1"/>
          </p:cNvSpPr>
          <p:nvPr>
            <p:ph type="title"/>
          </p:nvPr>
        </p:nvSpPr>
        <p:spPr>
          <a:xfrm>
            <a:off x="838200" y="90282"/>
            <a:ext cx="10515600" cy="1325563"/>
          </a:xfrm>
        </p:spPr>
        <p:txBody>
          <a:bodyPr>
            <a:normAutofit/>
          </a:bodyPr>
          <a:lstStyle/>
          <a:p>
            <a:r>
              <a:rPr lang="es-ES" sz="3600" dirty="0">
                <a:latin typeface="Imprint MT Shadow" panose="04020605060303030202" pitchFamily="82" charset="0"/>
              </a:rPr>
              <a:t>OBJETIVOS DEL CONSORCIO EL ROCÍO</a:t>
            </a:r>
            <a:endParaRPr lang="es-EC" sz="3600" dirty="0">
              <a:latin typeface="Imprint MT Shadow" panose="04020605060303030202" pitchFamily="82" charset="0"/>
            </a:endParaRPr>
          </a:p>
        </p:txBody>
      </p:sp>
      <p:sp>
        <p:nvSpPr>
          <p:cNvPr id="3" name="Marcador de contenido 2">
            <a:extLst>
              <a:ext uri="{FF2B5EF4-FFF2-40B4-BE49-F238E27FC236}">
                <a16:creationId xmlns:a16="http://schemas.microsoft.com/office/drawing/2014/main" id="{722E8E32-5F9A-9193-7043-741F91B9AADD}"/>
              </a:ext>
            </a:extLst>
          </p:cNvPr>
          <p:cNvSpPr>
            <a:spLocks noGrp="1"/>
          </p:cNvSpPr>
          <p:nvPr>
            <p:ph idx="1"/>
          </p:nvPr>
        </p:nvSpPr>
        <p:spPr>
          <a:xfrm>
            <a:off x="838200" y="1209369"/>
            <a:ext cx="10515600" cy="5648631"/>
          </a:xfrm>
        </p:spPr>
        <p:txBody>
          <a:bodyPr>
            <a:normAutofit fontScale="55000" lnSpcReduction="20000"/>
          </a:bodyPr>
          <a:lstStyle/>
          <a:p>
            <a:pPr marL="0" lvl="0" indent="0" algn="just">
              <a:buSzPct val="155000"/>
              <a:buNone/>
            </a:pPr>
            <a:r>
              <a:rPr lang="es-ES" sz="3600" dirty="0">
                <a:latin typeface="Cambria Math" panose="02040503050406030204" pitchFamily="18" charset="0"/>
                <a:ea typeface="Cambria Math" panose="02040503050406030204" pitchFamily="18" charset="0"/>
              </a:rPr>
              <a:t> Gestionar y ejecutar de manera conjunta el ejercicio concurrente de la competencia de planificar, construir y mantener el sistema vial, dentro del marco de sus competencias en beneficio de la población que representan, a través de cooperación internacional, suscripción de convenios, con los diferentes  niveles  de gobierno que tengan competencias concurrentes, acuerdos, aportes o préstamos.</a:t>
            </a:r>
          </a:p>
          <a:p>
            <a:pPr marL="0" lvl="0" indent="0" algn="just">
              <a:buSzPct val="155000"/>
              <a:buNone/>
            </a:pPr>
            <a:endParaRPr lang="es-ES" sz="3600" dirty="0">
              <a:latin typeface="Cambria Math" panose="02040503050406030204" pitchFamily="18" charset="0"/>
              <a:ea typeface="Cambria Math" panose="02040503050406030204" pitchFamily="18" charset="0"/>
            </a:endParaRPr>
          </a:p>
          <a:p>
            <a:pPr marL="0" indent="0" algn="just">
              <a:buNone/>
            </a:pPr>
            <a:r>
              <a:rPr lang="es-ES" sz="3600" dirty="0">
                <a:latin typeface="Cambria Math" panose="02040503050406030204" pitchFamily="18" charset="0"/>
                <a:ea typeface="Cambria Math" panose="02040503050406030204" pitchFamily="18" charset="0"/>
              </a:rPr>
              <a:t>Gestionar programas y proyectos comunes para garantizar el objeto del Consorcio.</a:t>
            </a:r>
          </a:p>
          <a:p>
            <a:pPr marL="0" indent="0" algn="just">
              <a:buNone/>
            </a:pPr>
            <a:endParaRPr lang="es-EC" sz="3600" dirty="0">
              <a:latin typeface="Cambria Math" panose="02040503050406030204" pitchFamily="18" charset="0"/>
              <a:ea typeface="Cambria Math" panose="02040503050406030204" pitchFamily="18" charset="0"/>
            </a:endParaRPr>
          </a:p>
          <a:p>
            <a:pPr marL="0" lvl="0" indent="0" algn="just">
              <a:buNone/>
            </a:pPr>
            <a:r>
              <a:rPr lang="es-ES" sz="3600" dirty="0">
                <a:latin typeface="Cambria Math" panose="02040503050406030204" pitchFamily="18" charset="0"/>
                <a:ea typeface="Cambria Math" panose="02040503050406030204" pitchFamily="18" charset="0"/>
              </a:rPr>
              <a:t>Unificar y potenciar los esfuerzos de las Entidades Asociadas a favor de una gestión adecuada de los GADS que conforman el Consorcio, mediante la realización de todas las acciones necesarias para el efecto.</a:t>
            </a:r>
          </a:p>
          <a:p>
            <a:pPr marL="0" lvl="0" indent="0" algn="just">
              <a:buNone/>
            </a:pPr>
            <a:endParaRPr lang="es-EC" sz="3600" dirty="0">
              <a:latin typeface="Cambria Math" panose="02040503050406030204" pitchFamily="18" charset="0"/>
              <a:ea typeface="Cambria Math" panose="02040503050406030204" pitchFamily="18" charset="0"/>
            </a:endParaRPr>
          </a:p>
          <a:p>
            <a:pPr marL="0" lvl="0" indent="0" algn="just">
              <a:buNone/>
            </a:pPr>
            <a:r>
              <a:rPr lang="es-ES" sz="3600" dirty="0">
                <a:latin typeface="Cambria Math" panose="02040503050406030204" pitchFamily="18" charset="0"/>
                <a:ea typeface="Cambria Math" panose="02040503050406030204" pitchFamily="18" charset="0"/>
              </a:rPr>
              <a:t>Cooperar para el eficaz cumplimiento de los fines de las Entidades Asociadas, a fin de llevar a cabo, en forma coordinada, racional y técnica, las distintas funciones, actividades y competencias que el ordenamiento normativo ecuatoriano les asigna, con miras a lograr el progreso de sus respectivas jurisdicciones;</a:t>
            </a:r>
          </a:p>
          <a:p>
            <a:pPr marL="0" lvl="0" indent="0" algn="just">
              <a:buNone/>
            </a:pPr>
            <a:endParaRPr lang="es-EC" sz="3600" dirty="0">
              <a:latin typeface="Cambria Math" panose="02040503050406030204" pitchFamily="18" charset="0"/>
              <a:ea typeface="Cambria Math" panose="02040503050406030204" pitchFamily="18" charset="0"/>
            </a:endParaRPr>
          </a:p>
          <a:p>
            <a:pPr marL="0" lvl="0" indent="0" algn="just">
              <a:buNone/>
            </a:pPr>
            <a:r>
              <a:rPr lang="es-ES" sz="3600" dirty="0">
                <a:latin typeface="Cambria Math" panose="02040503050406030204" pitchFamily="18" charset="0"/>
                <a:ea typeface="Cambria Math" panose="02040503050406030204" pitchFamily="18" charset="0"/>
              </a:rPr>
              <a:t>Realizar esfuerzos conjuntos para el diseño y ejecución de un proceso efectivo de descentralización de competencias que permitan el manejo de las mismas en forma coordinada, eficiente y técnica, en función de los fines propuestos, con diferentes actores sociales, públicos y privados.</a:t>
            </a:r>
            <a:endParaRPr lang="es-EC" sz="3600" dirty="0">
              <a:latin typeface="Cambria Math" panose="02040503050406030204" pitchFamily="18" charset="0"/>
              <a:ea typeface="Cambria Math" panose="02040503050406030204" pitchFamily="18" charset="0"/>
            </a:endParaRPr>
          </a:p>
          <a:p>
            <a:pPr marL="0" indent="0">
              <a:buNone/>
            </a:pPr>
            <a:endParaRPr lang="es-EC" dirty="0"/>
          </a:p>
        </p:txBody>
      </p:sp>
      <p:sp>
        <p:nvSpPr>
          <p:cNvPr id="4" name="Flecha: a la derecha 3">
            <a:extLst>
              <a:ext uri="{FF2B5EF4-FFF2-40B4-BE49-F238E27FC236}">
                <a16:creationId xmlns:a16="http://schemas.microsoft.com/office/drawing/2014/main" id="{BB302E34-13A9-1120-662B-7C967CF00D11}"/>
              </a:ext>
            </a:extLst>
          </p:cNvPr>
          <p:cNvSpPr/>
          <p:nvPr/>
        </p:nvSpPr>
        <p:spPr>
          <a:xfrm>
            <a:off x="103238" y="1448518"/>
            <a:ext cx="734961" cy="488898"/>
          </a:xfrm>
          <a:prstGeom prst="rightArrow">
            <a:avLst/>
          </a:prstGeom>
          <a:solidFill>
            <a:schemeClr val="bg1"/>
          </a:solidFill>
          <a:ln w="41275" cmpd="db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5" name="Flecha: a la derecha 4">
            <a:extLst>
              <a:ext uri="{FF2B5EF4-FFF2-40B4-BE49-F238E27FC236}">
                <a16:creationId xmlns:a16="http://schemas.microsoft.com/office/drawing/2014/main" id="{D4982372-D2A0-A886-738C-DC8B42F983AB}"/>
              </a:ext>
            </a:extLst>
          </p:cNvPr>
          <p:cNvSpPr/>
          <p:nvPr/>
        </p:nvSpPr>
        <p:spPr>
          <a:xfrm>
            <a:off x="103238" y="2654159"/>
            <a:ext cx="734961" cy="488898"/>
          </a:xfrm>
          <a:prstGeom prst="rightArrow">
            <a:avLst/>
          </a:prstGeom>
          <a:solidFill>
            <a:schemeClr val="bg1"/>
          </a:solidFill>
          <a:ln w="41275" cmpd="db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6" name="Flecha: a la derecha 5">
            <a:extLst>
              <a:ext uri="{FF2B5EF4-FFF2-40B4-BE49-F238E27FC236}">
                <a16:creationId xmlns:a16="http://schemas.microsoft.com/office/drawing/2014/main" id="{1DE75086-ACB4-D529-BDED-A8EDB4DA9852}"/>
              </a:ext>
            </a:extLst>
          </p:cNvPr>
          <p:cNvSpPr/>
          <p:nvPr/>
        </p:nvSpPr>
        <p:spPr>
          <a:xfrm>
            <a:off x="72512" y="3615351"/>
            <a:ext cx="734961" cy="488898"/>
          </a:xfrm>
          <a:prstGeom prst="rightArrow">
            <a:avLst/>
          </a:prstGeom>
          <a:solidFill>
            <a:schemeClr val="bg1"/>
          </a:solidFill>
          <a:ln w="41275" cmpd="db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Flecha: a la derecha 6">
            <a:extLst>
              <a:ext uri="{FF2B5EF4-FFF2-40B4-BE49-F238E27FC236}">
                <a16:creationId xmlns:a16="http://schemas.microsoft.com/office/drawing/2014/main" id="{9E3A0311-66BC-F714-2870-2C13C97D5FE6}"/>
              </a:ext>
            </a:extLst>
          </p:cNvPr>
          <p:cNvSpPr/>
          <p:nvPr/>
        </p:nvSpPr>
        <p:spPr>
          <a:xfrm>
            <a:off x="103238" y="4830326"/>
            <a:ext cx="734961" cy="488898"/>
          </a:xfrm>
          <a:prstGeom prst="rightArrow">
            <a:avLst/>
          </a:prstGeom>
          <a:solidFill>
            <a:schemeClr val="bg1"/>
          </a:solidFill>
          <a:ln w="41275" cmpd="db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Flecha: a la derecha 7">
            <a:extLst>
              <a:ext uri="{FF2B5EF4-FFF2-40B4-BE49-F238E27FC236}">
                <a16:creationId xmlns:a16="http://schemas.microsoft.com/office/drawing/2014/main" id="{D3688F15-1F65-BD45-433E-9C5A50D22182}"/>
              </a:ext>
            </a:extLst>
          </p:cNvPr>
          <p:cNvSpPr/>
          <p:nvPr/>
        </p:nvSpPr>
        <p:spPr>
          <a:xfrm>
            <a:off x="72512" y="6045301"/>
            <a:ext cx="734961" cy="488898"/>
          </a:xfrm>
          <a:prstGeom prst="rightArrow">
            <a:avLst/>
          </a:prstGeom>
          <a:solidFill>
            <a:schemeClr val="bg1"/>
          </a:solidFill>
          <a:ln w="41275" cmpd="db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8">
            <a:extLst>
              <a:ext uri="{FF2B5EF4-FFF2-40B4-BE49-F238E27FC236}">
                <a16:creationId xmlns:a16="http://schemas.microsoft.com/office/drawing/2014/main" id="{CF9E2349-32C6-0132-FBCA-7ACF82FA72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8727" y="57609"/>
            <a:ext cx="1450146" cy="693051"/>
          </a:xfrm>
          <a:prstGeom prst="rect">
            <a:avLst/>
          </a:prstGeom>
        </p:spPr>
      </p:pic>
    </p:spTree>
    <p:extLst>
      <p:ext uri="{BB962C8B-B14F-4D97-AF65-F5344CB8AC3E}">
        <p14:creationId xmlns:p14="http://schemas.microsoft.com/office/powerpoint/2010/main" val="10642380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a:extLst>
              <a:ext uri="{FF2B5EF4-FFF2-40B4-BE49-F238E27FC236}">
                <a16:creationId xmlns:a16="http://schemas.microsoft.com/office/drawing/2014/main" id="{CEA1B4ED-738A-0F3C-B932-D59518B7E923}"/>
              </a:ext>
            </a:extLst>
          </p:cNvPr>
          <p:cNvSpPr txBox="1">
            <a:spLocks/>
          </p:cNvSpPr>
          <p:nvPr/>
        </p:nvSpPr>
        <p:spPr>
          <a:xfrm>
            <a:off x="465244" y="756588"/>
            <a:ext cx="10163483" cy="4947106"/>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s-ES" sz="2800" b="1" dirty="0">
                <a:latin typeface="Californian FB" panose="0207040306080B030204" pitchFamily="18" charset="0"/>
              </a:rPr>
              <a:t>2. ¿ Como se realiza el cronograma para la intervención del lastrado en las diferentes Parroquias?</a:t>
            </a:r>
          </a:p>
          <a:p>
            <a:pPr algn="just"/>
            <a:endParaRPr lang="es-ES" sz="2800" b="1" dirty="0">
              <a:latin typeface="Californian FB" panose="0207040306080B030204" pitchFamily="18" charset="0"/>
            </a:endParaRPr>
          </a:p>
          <a:p>
            <a:pPr algn="just"/>
            <a:r>
              <a:rPr lang="es-ES" sz="2800" b="1" dirty="0">
                <a:latin typeface="Californian FB" panose="0207040306080B030204" pitchFamily="18" charset="0"/>
              </a:rPr>
              <a:t>Respuesta:</a:t>
            </a:r>
          </a:p>
          <a:p>
            <a:pPr algn="just"/>
            <a:r>
              <a:rPr lang="es-ES" sz="2800" dirty="0">
                <a:latin typeface="Californian FB" panose="0207040306080B030204" pitchFamily="18" charset="0"/>
              </a:rPr>
              <a:t> Dado que la jurisdicción de intervención de Consorcio El Rocío responde a las 4 parroquias del cantón Biblián, se fija la intervención de manera consecutiva en concordancia a la lejanía de cada parroquia para optimizar el movimiento de todo el equipo caminero, es decir, para el presente caso se trata de iniciar desde la parte alta de la parroquia Jerusalén, luego la parroquia Nazón, luego la parroquia Turupamba y finalmente la parroquia Sageo, pudiendo esta cadena de intervención rotar desde la parte baja, pero es importante mantener el orden lineal de intervenciones. </a:t>
            </a:r>
            <a:endParaRPr lang="es-EC" sz="2800" dirty="0">
              <a:latin typeface="Californian FB" panose="0207040306080B030204" pitchFamily="18" charset="0"/>
            </a:endParaRPr>
          </a:p>
        </p:txBody>
      </p:sp>
      <p:sp>
        <p:nvSpPr>
          <p:cNvPr id="5" name="CuadroTexto 4">
            <a:extLst>
              <a:ext uri="{FF2B5EF4-FFF2-40B4-BE49-F238E27FC236}">
                <a16:creationId xmlns:a16="http://schemas.microsoft.com/office/drawing/2014/main" id="{D73809AC-7F7B-0ED7-EEB0-BAD0976046FA}"/>
              </a:ext>
            </a:extLst>
          </p:cNvPr>
          <p:cNvSpPr txBox="1"/>
          <p:nvPr/>
        </p:nvSpPr>
        <p:spPr>
          <a:xfrm>
            <a:off x="465244" y="6027003"/>
            <a:ext cx="7898990" cy="830997"/>
          </a:xfrm>
          <a:prstGeom prst="rect">
            <a:avLst/>
          </a:prstGeom>
          <a:noFill/>
        </p:spPr>
        <p:txBody>
          <a:bodyPr wrap="square" rtlCol="0">
            <a:spAutoFit/>
          </a:bodyPr>
          <a:lstStyle/>
          <a:p>
            <a:r>
              <a:rPr lang="es-ES" sz="2400" dirty="0">
                <a:latin typeface="Californian FB" panose="0207040306080B030204" pitchFamily="18" charset="0"/>
              </a:rPr>
              <a:t>Realizado por: Jessica </a:t>
            </a:r>
            <a:r>
              <a:rPr lang="es-ES" sz="2400" dirty="0" err="1">
                <a:latin typeface="Californian FB" panose="0207040306080B030204" pitchFamily="18" charset="0"/>
              </a:rPr>
              <a:t>Lliguichuzhca</a:t>
            </a:r>
            <a:r>
              <a:rPr lang="es-ES" sz="2400" dirty="0">
                <a:latin typeface="Californian FB" panose="0207040306080B030204" pitchFamily="18" charset="0"/>
              </a:rPr>
              <a:t>  </a:t>
            </a:r>
          </a:p>
          <a:p>
            <a:r>
              <a:rPr lang="es-ES" sz="2400" dirty="0">
                <a:latin typeface="Californian FB" panose="0207040306080B030204" pitchFamily="18" charset="0"/>
              </a:rPr>
              <a:t>San Luis de Mangan miembro de la directiva de la Comunidad</a:t>
            </a:r>
            <a:endParaRPr lang="es-EC" sz="2400" dirty="0">
              <a:latin typeface="Californian FB" panose="0207040306080B030204" pitchFamily="18" charset="0"/>
            </a:endParaRPr>
          </a:p>
        </p:txBody>
      </p:sp>
      <p:pic>
        <p:nvPicPr>
          <p:cNvPr id="2" name="Imagen 1">
            <a:extLst>
              <a:ext uri="{FF2B5EF4-FFF2-40B4-BE49-F238E27FC236}">
                <a16:creationId xmlns:a16="http://schemas.microsoft.com/office/drawing/2014/main" id="{00976D4F-A937-9324-27AB-2801BF98C4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8727" y="57609"/>
            <a:ext cx="1450146" cy="693051"/>
          </a:xfrm>
          <a:prstGeom prst="rect">
            <a:avLst/>
          </a:prstGeom>
        </p:spPr>
      </p:pic>
    </p:spTree>
    <p:extLst>
      <p:ext uri="{BB962C8B-B14F-4D97-AF65-F5344CB8AC3E}">
        <p14:creationId xmlns:p14="http://schemas.microsoft.com/office/powerpoint/2010/main" val="30731961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692F84-1F9F-8908-7973-CC2F464C5D72}"/>
              </a:ext>
            </a:extLst>
          </p:cNvPr>
          <p:cNvSpPr>
            <a:spLocks noGrp="1"/>
          </p:cNvSpPr>
          <p:nvPr>
            <p:ph type="title"/>
          </p:nvPr>
        </p:nvSpPr>
        <p:spPr>
          <a:xfrm>
            <a:off x="838200" y="0"/>
            <a:ext cx="10515600" cy="1325563"/>
          </a:xfrm>
        </p:spPr>
        <p:txBody>
          <a:bodyPr>
            <a:normAutofit/>
          </a:bodyPr>
          <a:lstStyle/>
          <a:p>
            <a:pPr algn="ctr"/>
            <a:r>
              <a:rPr lang="es-ES" sz="5400" i="1" dirty="0">
                <a:latin typeface="Footlight MT Light" panose="0204060206030A020304" pitchFamily="18" charset="0"/>
              </a:rPr>
              <a:t>PARROQUIA DE NAZÓN</a:t>
            </a:r>
            <a:endParaRPr lang="es-EC" sz="5400" i="1" dirty="0">
              <a:latin typeface="Footlight MT Light" panose="0204060206030A020304" pitchFamily="18" charset="0"/>
            </a:endParaRPr>
          </a:p>
        </p:txBody>
      </p:sp>
      <p:sp>
        <p:nvSpPr>
          <p:cNvPr id="3" name="Marcador de contenido 2">
            <a:extLst>
              <a:ext uri="{FF2B5EF4-FFF2-40B4-BE49-F238E27FC236}">
                <a16:creationId xmlns:a16="http://schemas.microsoft.com/office/drawing/2014/main" id="{14AB59B1-5400-9D54-5530-650F004B6DC5}"/>
              </a:ext>
            </a:extLst>
          </p:cNvPr>
          <p:cNvSpPr>
            <a:spLocks noGrp="1"/>
          </p:cNvSpPr>
          <p:nvPr>
            <p:ph idx="1"/>
          </p:nvPr>
        </p:nvSpPr>
        <p:spPr>
          <a:xfrm>
            <a:off x="537087" y="1045802"/>
            <a:ext cx="10515600" cy="5590971"/>
          </a:xfrm>
        </p:spPr>
        <p:txBody>
          <a:bodyPr>
            <a:normAutofit fontScale="92500" lnSpcReduction="20000"/>
          </a:bodyPr>
          <a:lstStyle/>
          <a:p>
            <a:pPr marL="514350" indent="-514350">
              <a:buAutoNum type="arabicPeriod"/>
            </a:pPr>
            <a:r>
              <a:rPr lang="es-ES" dirty="0">
                <a:latin typeface="Californian FB" panose="0207040306080B030204" pitchFamily="18" charset="0"/>
              </a:rPr>
              <a:t>¿Informe presupuestario sobre el mantenimiento vial y el kilometraje intervenido en la Parroquia Nazón?</a:t>
            </a:r>
          </a:p>
          <a:p>
            <a:pPr marL="0" indent="0">
              <a:buNone/>
            </a:pPr>
            <a:r>
              <a:rPr lang="es-ES" dirty="0">
                <a:latin typeface="Californian FB" panose="0207040306080B030204" pitchFamily="18" charset="0"/>
              </a:rPr>
              <a:t>Respuesta:</a:t>
            </a:r>
          </a:p>
          <a:p>
            <a:pPr marL="0" indent="0">
              <a:buNone/>
            </a:pPr>
            <a:r>
              <a:rPr lang="es-ES" dirty="0">
                <a:latin typeface="Californian FB" panose="0207040306080B030204" pitchFamily="18" charset="0"/>
              </a:rPr>
              <a:t>Las Comunidades intervenidas durante el año 2023, fueron las siguientes:</a:t>
            </a:r>
          </a:p>
          <a:p>
            <a:r>
              <a:rPr lang="es-ES" dirty="0" err="1">
                <a:latin typeface="Californian FB" panose="0207040306080B030204" pitchFamily="18" charset="0"/>
              </a:rPr>
              <a:t>Galuay</a:t>
            </a:r>
            <a:endParaRPr lang="es-ES" dirty="0">
              <a:latin typeface="Californian FB" panose="0207040306080B030204" pitchFamily="18" charset="0"/>
            </a:endParaRPr>
          </a:p>
          <a:p>
            <a:r>
              <a:rPr lang="es-ES" dirty="0">
                <a:latin typeface="Californian FB" panose="0207040306080B030204" pitchFamily="18" charset="0"/>
              </a:rPr>
              <a:t>Mangan </a:t>
            </a:r>
          </a:p>
          <a:p>
            <a:r>
              <a:rPr lang="es-ES" dirty="0">
                <a:latin typeface="Californian FB" panose="0207040306080B030204" pitchFamily="18" charset="0"/>
              </a:rPr>
              <a:t>Ponderosa</a:t>
            </a:r>
          </a:p>
          <a:p>
            <a:r>
              <a:rPr lang="es-ES" dirty="0" err="1">
                <a:latin typeface="Californian FB" panose="0207040306080B030204" pitchFamily="18" charset="0"/>
              </a:rPr>
              <a:t>Tuñi</a:t>
            </a:r>
            <a:endParaRPr lang="es-ES" dirty="0">
              <a:latin typeface="Californian FB" panose="0207040306080B030204" pitchFamily="18" charset="0"/>
            </a:endParaRPr>
          </a:p>
          <a:p>
            <a:r>
              <a:rPr lang="es-ES" dirty="0" err="1">
                <a:latin typeface="Californian FB" panose="0207040306080B030204" pitchFamily="18" charset="0"/>
              </a:rPr>
              <a:t>Ayaloma</a:t>
            </a:r>
            <a:endParaRPr lang="es-ES" dirty="0">
              <a:latin typeface="Californian FB" panose="0207040306080B030204" pitchFamily="18" charset="0"/>
            </a:endParaRPr>
          </a:p>
          <a:p>
            <a:r>
              <a:rPr lang="es-ES" dirty="0">
                <a:latin typeface="Californian FB" panose="0207040306080B030204" pitchFamily="18" charset="0"/>
              </a:rPr>
              <a:t>Playa de </a:t>
            </a:r>
            <a:r>
              <a:rPr lang="es-ES" dirty="0" err="1">
                <a:latin typeface="Californian FB" panose="0207040306080B030204" pitchFamily="18" charset="0"/>
              </a:rPr>
              <a:t>Fatima</a:t>
            </a:r>
            <a:endParaRPr lang="es-ES" dirty="0">
              <a:latin typeface="Californian FB" panose="0207040306080B030204" pitchFamily="18" charset="0"/>
            </a:endParaRPr>
          </a:p>
          <a:p>
            <a:r>
              <a:rPr lang="es-ES" dirty="0">
                <a:latin typeface="Californian FB" panose="0207040306080B030204" pitchFamily="18" charset="0"/>
              </a:rPr>
              <a:t>Cachi </a:t>
            </a:r>
            <a:r>
              <a:rPr lang="es-ES" dirty="0" err="1">
                <a:latin typeface="Californian FB" panose="0207040306080B030204" pitchFamily="18" charset="0"/>
              </a:rPr>
              <a:t>Galuay</a:t>
            </a:r>
            <a:endParaRPr lang="es-ES" dirty="0">
              <a:latin typeface="Californian FB" panose="0207040306080B030204" pitchFamily="18" charset="0"/>
            </a:endParaRPr>
          </a:p>
          <a:p>
            <a:r>
              <a:rPr lang="es-ES" dirty="0">
                <a:latin typeface="Californian FB" panose="0207040306080B030204" pitchFamily="18" charset="0"/>
              </a:rPr>
              <a:t>Flor del Bosque</a:t>
            </a:r>
          </a:p>
          <a:p>
            <a:r>
              <a:rPr lang="es-ES" dirty="0">
                <a:latin typeface="Californian FB" panose="0207040306080B030204" pitchFamily="18" charset="0"/>
              </a:rPr>
              <a:t>Sisaloma</a:t>
            </a:r>
          </a:p>
          <a:p>
            <a:pPr marL="0" indent="0">
              <a:buNone/>
            </a:pPr>
            <a:endParaRPr lang="es-ES" dirty="0"/>
          </a:p>
          <a:p>
            <a:endParaRPr lang="es-ES" dirty="0"/>
          </a:p>
          <a:p>
            <a:endParaRPr lang="es-ES" dirty="0"/>
          </a:p>
          <a:p>
            <a:pPr marL="514350" indent="-514350">
              <a:buAutoNum type="arabicPeriod"/>
            </a:pPr>
            <a:endParaRPr lang="es-ES" dirty="0"/>
          </a:p>
          <a:p>
            <a:pPr marL="0" indent="0">
              <a:buNone/>
            </a:pPr>
            <a:endParaRPr lang="es-EC" i="1" dirty="0"/>
          </a:p>
        </p:txBody>
      </p:sp>
      <p:sp>
        <p:nvSpPr>
          <p:cNvPr id="4" name="Rectángulo: esquinas redondeadas 3">
            <a:extLst>
              <a:ext uri="{FF2B5EF4-FFF2-40B4-BE49-F238E27FC236}">
                <a16:creationId xmlns:a16="http://schemas.microsoft.com/office/drawing/2014/main" id="{3F555E69-77D8-853D-3798-F95C56EDA639}"/>
              </a:ext>
            </a:extLst>
          </p:cNvPr>
          <p:cNvSpPr/>
          <p:nvPr/>
        </p:nvSpPr>
        <p:spPr>
          <a:xfrm>
            <a:off x="7152968" y="3733133"/>
            <a:ext cx="3899719" cy="132556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S" sz="2800" dirty="0">
                <a:latin typeface="Bell MT" panose="02020503060305020303" pitchFamily="18" charset="0"/>
              </a:rPr>
              <a:t>Kilometraje intervenido </a:t>
            </a:r>
          </a:p>
          <a:p>
            <a:pPr algn="ctr"/>
            <a:r>
              <a:rPr lang="es-ES" sz="2800" dirty="0">
                <a:latin typeface="Bell MT" panose="02020503060305020303" pitchFamily="18" charset="0"/>
              </a:rPr>
              <a:t>62.83</a:t>
            </a:r>
            <a:endParaRPr lang="es-EC" sz="2800" dirty="0">
              <a:latin typeface="Bell MT" panose="02020503060305020303" pitchFamily="18" charset="0"/>
            </a:endParaRPr>
          </a:p>
        </p:txBody>
      </p:sp>
      <p:pic>
        <p:nvPicPr>
          <p:cNvPr id="5" name="Imagen 4">
            <a:extLst>
              <a:ext uri="{FF2B5EF4-FFF2-40B4-BE49-F238E27FC236}">
                <a16:creationId xmlns:a16="http://schemas.microsoft.com/office/drawing/2014/main" id="{E07C4B0E-34FF-7E02-000C-0E14E2C8D2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8727" y="57609"/>
            <a:ext cx="1450146" cy="693051"/>
          </a:xfrm>
          <a:prstGeom prst="rect">
            <a:avLst/>
          </a:prstGeom>
        </p:spPr>
      </p:pic>
    </p:spTree>
    <p:extLst>
      <p:ext uri="{BB962C8B-B14F-4D97-AF65-F5344CB8AC3E}">
        <p14:creationId xmlns:p14="http://schemas.microsoft.com/office/powerpoint/2010/main" val="42030452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BDC1239-8AA3-A799-B49F-CE9DE334E92E}"/>
              </a:ext>
            </a:extLst>
          </p:cNvPr>
          <p:cNvSpPr>
            <a:spLocks noGrp="1"/>
          </p:cNvSpPr>
          <p:nvPr>
            <p:ph idx="1"/>
          </p:nvPr>
        </p:nvSpPr>
        <p:spPr>
          <a:xfrm>
            <a:off x="152400" y="381512"/>
            <a:ext cx="10746658" cy="5684619"/>
          </a:xfrm>
        </p:spPr>
        <p:txBody>
          <a:bodyPr>
            <a:normAutofit fontScale="85000" lnSpcReduction="20000"/>
          </a:bodyPr>
          <a:lstStyle/>
          <a:p>
            <a:pPr marL="0" indent="0">
              <a:buNone/>
            </a:pPr>
            <a:r>
              <a:rPr lang="es-ES" b="1" dirty="0">
                <a:latin typeface="Californian FB" panose="0207040306080B030204" pitchFamily="18" charset="0"/>
                <a:cs typeface="Calibri Light" panose="020F0302020204030204" pitchFamily="34" charset="0"/>
              </a:rPr>
              <a:t>2. ¿Quién autorizo el traslado del rodillo desde la Granja de </a:t>
            </a:r>
            <a:r>
              <a:rPr lang="es-ES" b="1" dirty="0" err="1">
                <a:latin typeface="Californian FB" panose="0207040306080B030204" pitchFamily="18" charset="0"/>
                <a:cs typeface="Calibri Light" panose="020F0302020204030204" pitchFamily="34" charset="0"/>
              </a:rPr>
              <a:t>Burgay</a:t>
            </a:r>
            <a:r>
              <a:rPr lang="es-ES" b="1" dirty="0">
                <a:latin typeface="Californian FB" panose="0207040306080B030204" pitchFamily="18" charset="0"/>
                <a:cs typeface="Calibri Light" panose="020F0302020204030204" pitchFamily="34" charset="0"/>
              </a:rPr>
              <a:t>, hasta la Parroquia Sageo y cual fue el costo de reparación del rodillo cuando fue enviado a la Ciudad de Guayaquil </a:t>
            </a:r>
          </a:p>
          <a:p>
            <a:pPr marL="514350" indent="-514350">
              <a:buAutoNum type="arabicPeriod"/>
            </a:pPr>
            <a:endParaRPr lang="es-ES" dirty="0">
              <a:latin typeface="Californian FB" panose="0207040306080B030204" pitchFamily="18" charset="0"/>
              <a:cs typeface="Calibri Light" panose="020F0302020204030204" pitchFamily="34" charset="0"/>
            </a:endParaRPr>
          </a:p>
          <a:p>
            <a:pPr marL="0" indent="0" algn="just">
              <a:buNone/>
            </a:pPr>
            <a:r>
              <a:rPr lang="es-ES" dirty="0">
                <a:latin typeface="Californian FB" panose="0207040306080B030204" pitchFamily="18" charset="0"/>
                <a:cs typeface="Calibri Light" panose="020F0302020204030204" pitchFamily="34" charset="0"/>
              </a:rPr>
              <a:t>En múltiples ocasiones se ha visto necesario la cooperación emergente entre parroquias indiferente a la ubicación donde se encuentra la maquinaria, esto dado a diversas situaciones que demanda la naturaleza por incidentes en comunidades o vías principales, dado que la pregunta no señala fechas, se entiende que el traslado de la máquina se lo hizo en atención a lo antes expuesto para solventar estos incidentes, así mismo, existen ocasiones que se ha trasladado la maquinaria desde otras parroquias hacia la parroquia Jerusalén para coordinar trabajos con la prefectura, sobre todo en mingas programadas. Todo esto es netamente coordinado con los presidentes de las parroquias involucradas, miembros del consorcio, y quien autoriza es el presidente.</a:t>
            </a:r>
          </a:p>
          <a:p>
            <a:pPr marL="0" indent="0">
              <a:buNone/>
            </a:pPr>
            <a:r>
              <a:rPr lang="es-EC" i="1" dirty="0">
                <a:latin typeface="Californian FB" panose="0207040306080B030204" pitchFamily="18" charset="0"/>
                <a:cs typeface="Calibri Light" panose="020F0302020204030204" pitchFamily="34" charset="0"/>
              </a:rPr>
              <a:t>Presupuesto arreglo Rodillo</a:t>
            </a:r>
          </a:p>
          <a:p>
            <a:pPr marL="0" indent="0">
              <a:buNone/>
            </a:pPr>
            <a:r>
              <a:rPr lang="es-EC" i="1" dirty="0">
                <a:latin typeface="Californian FB" panose="0207040306080B030204" pitchFamily="18" charset="0"/>
                <a:cs typeface="Calibri Light" panose="020F0302020204030204" pitchFamily="34" charset="0"/>
              </a:rPr>
              <a:t>Evaluación:                        1134.13</a:t>
            </a:r>
          </a:p>
          <a:p>
            <a:pPr marL="0" indent="0">
              <a:buNone/>
            </a:pPr>
            <a:r>
              <a:rPr lang="es-EC" i="1" dirty="0">
                <a:latin typeface="Californian FB" panose="0207040306080B030204" pitchFamily="18" charset="0"/>
                <a:cs typeface="Calibri Light" panose="020F0302020204030204" pitchFamily="34" charset="0"/>
              </a:rPr>
              <a:t>Traslado cama baja:        1000.00</a:t>
            </a:r>
          </a:p>
          <a:p>
            <a:pPr marL="0" indent="0">
              <a:buNone/>
            </a:pPr>
            <a:r>
              <a:rPr lang="es-EC" i="1" dirty="0">
                <a:latin typeface="Californian FB" panose="0207040306080B030204" pitchFamily="18" charset="0"/>
                <a:cs typeface="Calibri Light" panose="020F0302020204030204" pitchFamily="34" charset="0"/>
              </a:rPr>
              <a:t>Arreglo maquinaria:        3861.33</a:t>
            </a:r>
          </a:p>
          <a:p>
            <a:pPr marL="0" indent="0">
              <a:buNone/>
            </a:pPr>
            <a:r>
              <a:rPr lang="es-EC" i="1" dirty="0">
                <a:latin typeface="Californian FB" panose="0207040306080B030204" pitchFamily="18" charset="0"/>
                <a:cs typeface="Calibri Light" panose="020F0302020204030204" pitchFamily="34" charset="0"/>
              </a:rPr>
              <a:t>TOTAL                                 5995.46</a:t>
            </a:r>
          </a:p>
          <a:p>
            <a:pPr marL="0" indent="0">
              <a:buNone/>
            </a:pPr>
            <a:endParaRPr lang="es-EC" dirty="0"/>
          </a:p>
        </p:txBody>
      </p:sp>
      <p:sp>
        <p:nvSpPr>
          <p:cNvPr id="5" name="CuadroTexto 4">
            <a:extLst>
              <a:ext uri="{FF2B5EF4-FFF2-40B4-BE49-F238E27FC236}">
                <a16:creationId xmlns:a16="http://schemas.microsoft.com/office/drawing/2014/main" id="{326EEA95-5658-E2C9-9C50-1C84C2044B21}"/>
              </a:ext>
            </a:extLst>
          </p:cNvPr>
          <p:cNvSpPr txBox="1"/>
          <p:nvPr/>
        </p:nvSpPr>
        <p:spPr>
          <a:xfrm>
            <a:off x="8096250" y="5948144"/>
            <a:ext cx="3943350" cy="707886"/>
          </a:xfrm>
          <a:prstGeom prst="rect">
            <a:avLst/>
          </a:prstGeom>
          <a:noFill/>
        </p:spPr>
        <p:txBody>
          <a:bodyPr wrap="square" rtlCol="0">
            <a:spAutoFit/>
          </a:bodyPr>
          <a:lstStyle/>
          <a:p>
            <a:r>
              <a:rPr lang="es-ES" sz="2000" dirty="0">
                <a:latin typeface="Californian FB" panose="0207040306080B030204" pitchFamily="18" charset="0"/>
              </a:rPr>
              <a:t>Realizada por : Sr. Xavier Tuba </a:t>
            </a:r>
          </a:p>
          <a:p>
            <a:r>
              <a:rPr lang="es-ES" sz="2000" dirty="0" err="1">
                <a:latin typeface="Californian FB" panose="0207040306080B030204" pitchFamily="18" charset="0"/>
              </a:rPr>
              <a:t>Viciepresidente</a:t>
            </a:r>
            <a:r>
              <a:rPr lang="es-ES" sz="2000" dirty="0">
                <a:latin typeface="Californian FB" panose="0207040306080B030204" pitchFamily="18" charset="0"/>
              </a:rPr>
              <a:t> del GAD de Nazón</a:t>
            </a:r>
            <a:endParaRPr lang="es-EC" sz="2000" dirty="0">
              <a:latin typeface="Californian FB" panose="0207040306080B030204" pitchFamily="18" charset="0"/>
            </a:endParaRPr>
          </a:p>
        </p:txBody>
      </p:sp>
      <p:pic>
        <p:nvPicPr>
          <p:cNvPr id="2" name="Imagen 1">
            <a:extLst>
              <a:ext uri="{FF2B5EF4-FFF2-40B4-BE49-F238E27FC236}">
                <a16:creationId xmlns:a16="http://schemas.microsoft.com/office/drawing/2014/main" id="{ADD28734-3100-672C-1F0D-B5D2F99DB4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44256" y="52627"/>
            <a:ext cx="1450146" cy="693051"/>
          </a:xfrm>
          <a:prstGeom prst="rect">
            <a:avLst/>
          </a:prstGeom>
        </p:spPr>
      </p:pic>
    </p:spTree>
    <p:extLst>
      <p:ext uri="{BB962C8B-B14F-4D97-AF65-F5344CB8AC3E}">
        <p14:creationId xmlns:p14="http://schemas.microsoft.com/office/powerpoint/2010/main" val="3147093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634305-00E1-5C9B-2A66-EF5E8172EEA3}"/>
              </a:ext>
            </a:extLst>
          </p:cNvPr>
          <p:cNvSpPr>
            <a:spLocks noGrp="1"/>
          </p:cNvSpPr>
          <p:nvPr>
            <p:ph type="title"/>
          </p:nvPr>
        </p:nvSpPr>
        <p:spPr/>
        <p:txBody>
          <a:bodyPr/>
          <a:lstStyle/>
          <a:p>
            <a:pPr algn="ctr"/>
            <a:r>
              <a:rPr lang="es-ES" dirty="0">
                <a:latin typeface="Footlight MT Light" panose="0204060206030A020304" pitchFamily="18" charset="0"/>
              </a:rPr>
              <a:t>PARROQUIA JERUSALÉN</a:t>
            </a:r>
            <a:endParaRPr lang="es-EC" dirty="0">
              <a:latin typeface="Footlight MT Light" panose="0204060206030A020304" pitchFamily="18" charset="0"/>
            </a:endParaRPr>
          </a:p>
        </p:txBody>
      </p:sp>
      <p:sp>
        <p:nvSpPr>
          <p:cNvPr id="3" name="Marcador de contenido 2">
            <a:extLst>
              <a:ext uri="{FF2B5EF4-FFF2-40B4-BE49-F238E27FC236}">
                <a16:creationId xmlns:a16="http://schemas.microsoft.com/office/drawing/2014/main" id="{FB5F99E5-0554-F83D-6A0E-ACA7ECBDC1DD}"/>
              </a:ext>
            </a:extLst>
          </p:cNvPr>
          <p:cNvSpPr>
            <a:spLocks noGrp="1"/>
          </p:cNvSpPr>
          <p:nvPr>
            <p:ph idx="1"/>
          </p:nvPr>
        </p:nvSpPr>
        <p:spPr>
          <a:xfrm>
            <a:off x="838200" y="1825624"/>
            <a:ext cx="10515600" cy="4870143"/>
          </a:xfrm>
        </p:spPr>
        <p:txBody>
          <a:bodyPr>
            <a:normAutofit fontScale="85000" lnSpcReduction="20000"/>
          </a:bodyPr>
          <a:lstStyle/>
          <a:p>
            <a:pPr marL="514350" indent="-514350" algn="just">
              <a:buAutoNum type="arabicPeriod"/>
            </a:pPr>
            <a:r>
              <a:rPr lang="es-ES" dirty="0">
                <a:latin typeface="Californian FB" panose="0207040306080B030204" pitchFamily="18" charset="0"/>
              </a:rPr>
              <a:t>¿El Consorcio tiene algún proyecto para la adquisición de una Retroexcavadora?</a:t>
            </a:r>
          </a:p>
          <a:p>
            <a:pPr marL="0" indent="0" algn="just">
              <a:buNone/>
            </a:pPr>
            <a:endParaRPr lang="es-ES" dirty="0">
              <a:latin typeface="Californian FB" panose="0207040306080B030204" pitchFamily="18" charset="0"/>
            </a:endParaRPr>
          </a:p>
          <a:p>
            <a:pPr marL="0" indent="0" algn="just">
              <a:buNone/>
            </a:pPr>
            <a:r>
              <a:rPr lang="es-ES" b="1" dirty="0">
                <a:latin typeface="Californian FB" panose="0207040306080B030204" pitchFamily="18" charset="0"/>
              </a:rPr>
              <a:t>Respuesta</a:t>
            </a:r>
            <a:r>
              <a:rPr lang="es-ES" dirty="0">
                <a:latin typeface="Californian FB" panose="0207040306080B030204" pitchFamily="18" charset="0"/>
              </a:rPr>
              <a:t>: Consorcio El Rocío tiene efectivamente un proyecto sólido para la adquisición de una retroexcavadora que apoyará los trabajos sustanciales en el mantenimiento vial, sin embargo, dado que el presupuesto del consorcio es limitado, se está gestionando con diferentes entidades la participación en la cooperación para lograr esta meta, entre ellos, el GAD Municipal de Biblián se ha sumado al proyecto y, de manera interna se ha iniciado con el proceso de calificación del proyecto con el Banco del Ecuador para acceder a un crédito que permita terminar el financiamiento de este proyecto. </a:t>
            </a:r>
          </a:p>
          <a:p>
            <a:pPr marL="0" indent="0">
              <a:buNone/>
            </a:pPr>
            <a:endParaRPr lang="es-ES" dirty="0">
              <a:latin typeface="Californian FB" panose="0207040306080B030204" pitchFamily="18" charset="0"/>
            </a:endParaRPr>
          </a:p>
          <a:p>
            <a:pPr marL="0" indent="0">
              <a:buNone/>
            </a:pPr>
            <a:r>
              <a:rPr lang="es-ES" dirty="0">
                <a:latin typeface="Californian FB" panose="0207040306080B030204" pitchFamily="18" charset="0"/>
              </a:rPr>
              <a:t>Realizado por: </a:t>
            </a:r>
          </a:p>
          <a:p>
            <a:pPr marL="0" indent="0">
              <a:buNone/>
            </a:pPr>
            <a:r>
              <a:rPr lang="es-ES" dirty="0">
                <a:latin typeface="Californian FB" panose="0207040306080B030204" pitchFamily="18" charset="0"/>
              </a:rPr>
              <a:t>Sra. Martha </a:t>
            </a:r>
            <a:r>
              <a:rPr lang="es-ES" dirty="0" err="1">
                <a:latin typeface="Californian FB" panose="0207040306080B030204" pitchFamily="18" charset="0"/>
              </a:rPr>
              <a:t>Tenecela</a:t>
            </a:r>
            <a:r>
              <a:rPr lang="es-ES" dirty="0">
                <a:latin typeface="Californian FB" panose="0207040306080B030204" pitchFamily="18" charset="0"/>
              </a:rPr>
              <a:t> </a:t>
            </a:r>
          </a:p>
          <a:p>
            <a:pPr marL="0" indent="0">
              <a:buNone/>
            </a:pPr>
            <a:r>
              <a:rPr lang="es-ES" dirty="0">
                <a:latin typeface="Californian FB" panose="0207040306080B030204" pitchFamily="18" charset="0"/>
              </a:rPr>
              <a:t>Comunidad de </a:t>
            </a:r>
            <a:r>
              <a:rPr lang="es-ES" dirty="0" err="1">
                <a:latin typeface="Californian FB" panose="0207040306080B030204" pitchFamily="18" charset="0"/>
              </a:rPr>
              <a:t>Cebadaloma</a:t>
            </a:r>
            <a:r>
              <a:rPr lang="es-ES" dirty="0">
                <a:latin typeface="Californian FB" panose="0207040306080B030204" pitchFamily="18" charset="0"/>
              </a:rPr>
              <a:t> </a:t>
            </a:r>
            <a:endParaRPr lang="es-EC" dirty="0">
              <a:latin typeface="Californian FB" panose="0207040306080B030204" pitchFamily="18" charset="0"/>
            </a:endParaRPr>
          </a:p>
        </p:txBody>
      </p:sp>
      <p:pic>
        <p:nvPicPr>
          <p:cNvPr id="4" name="Imagen 3">
            <a:extLst>
              <a:ext uri="{FF2B5EF4-FFF2-40B4-BE49-F238E27FC236}">
                <a16:creationId xmlns:a16="http://schemas.microsoft.com/office/drawing/2014/main" id="{A0C866C7-D9C5-0246-E61F-2FB2EFB983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8727" y="57609"/>
            <a:ext cx="1450146" cy="693051"/>
          </a:xfrm>
          <a:prstGeom prst="rect">
            <a:avLst/>
          </a:prstGeom>
        </p:spPr>
      </p:pic>
    </p:spTree>
    <p:extLst>
      <p:ext uri="{BB962C8B-B14F-4D97-AF65-F5344CB8AC3E}">
        <p14:creationId xmlns:p14="http://schemas.microsoft.com/office/powerpoint/2010/main" val="19855324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B5F99E5-0554-F83D-6A0E-ACA7ECBDC1DD}"/>
              </a:ext>
            </a:extLst>
          </p:cNvPr>
          <p:cNvSpPr>
            <a:spLocks noGrp="1"/>
          </p:cNvSpPr>
          <p:nvPr>
            <p:ph idx="1"/>
          </p:nvPr>
        </p:nvSpPr>
        <p:spPr>
          <a:xfrm>
            <a:off x="675966" y="365534"/>
            <a:ext cx="9898627" cy="6330233"/>
          </a:xfrm>
        </p:spPr>
        <p:txBody>
          <a:bodyPr>
            <a:normAutofit fontScale="85000" lnSpcReduction="20000"/>
          </a:bodyPr>
          <a:lstStyle/>
          <a:p>
            <a:pPr marL="0" indent="0">
              <a:buNone/>
            </a:pPr>
            <a:r>
              <a:rPr lang="es-ES" b="1" i="1" dirty="0">
                <a:latin typeface="Californian FB" panose="0207040306080B030204" pitchFamily="18" charset="0"/>
              </a:rPr>
              <a:t>2. ¿Cuáles son las estrategias a implementar para mejorar la conectividad entre las Parroquias como en el caso del Camino que une a Jerusalén y Nazón mas exactamente en Rosas Pamba (Puente Dávila)?</a:t>
            </a:r>
          </a:p>
          <a:p>
            <a:pPr marL="0" indent="0">
              <a:buNone/>
            </a:pPr>
            <a:endParaRPr lang="es-ES" dirty="0">
              <a:latin typeface="Californian FB" panose="0207040306080B030204" pitchFamily="18" charset="0"/>
            </a:endParaRPr>
          </a:p>
          <a:p>
            <a:pPr marL="0" indent="0" algn="just">
              <a:buNone/>
            </a:pPr>
            <a:r>
              <a:rPr lang="es-ES" b="1" dirty="0">
                <a:latin typeface="Californian FB" panose="0207040306080B030204" pitchFamily="18" charset="0"/>
              </a:rPr>
              <a:t>Respuesta</a:t>
            </a:r>
            <a:r>
              <a:rPr lang="es-ES" dirty="0">
                <a:latin typeface="Californian FB" panose="0207040306080B030204" pitchFamily="18" charset="0"/>
              </a:rPr>
              <a:t>: Al igual que en las otras parroquias donde opera Consorcio El Rocío, de manera conjunta con los presidentes de cada parroquia se gestiona de manera permanente las necesidades de conectividad de todas las comunidades, para ello Consorcio El Rocío realiza los proyectos técnicos a nivel de planos y logística, mientras que la máxima autoridad gestiona los permisos legales, ambientales. Así mismo, la conectividad cuando se trata de apertura de vías se ha gestionado con el ente encargado de las autorizaciones como es el GAD Municipal de Biblián, mientras que, en caminos existentes, se busca mejorar la calzada a nivel de asfalto.</a:t>
            </a:r>
          </a:p>
          <a:p>
            <a:pPr marL="0" indent="0">
              <a:buNone/>
            </a:pPr>
            <a:endParaRPr lang="es-ES" dirty="0">
              <a:latin typeface="Californian FB" panose="0207040306080B030204" pitchFamily="18" charset="0"/>
            </a:endParaRPr>
          </a:p>
          <a:p>
            <a:pPr marL="0" indent="0">
              <a:buNone/>
            </a:pPr>
            <a:endParaRPr lang="es-ES" dirty="0">
              <a:latin typeface="Californian FB" panose="0207040306080B030204" pitchFamily="18" charset="0"/>
            </a:endParaRPr>
          </a:p>
          <a:p>
            <a:pPr marL="0" indent="0">
              <a:buNone/>
            </a:pPr>
            <a:endParaRPr lang="es-ES" dirty="0">
              <a:latin typeface="Californian FB" panose="0207040306080B030204" pitchFamily="18" charset="0"/>
            </a:endParaRPr>
          </a:p>
          <a:p>
            <a:pPr marL="0" indent="0">
              <a:buNone/>
            </a:pPr>
            <a:r>
              <a:rPr lang="es-ES" dirty="0">
                <a:latin typeface="Californian FB" panose="0207040306080B030204" pitchFamily="18" charset="0"/>
              </a:rPr>
              <a:t>Realizado por: </a:t>
            </a:r>
          </a:p>
          <a:p>
            <a:pPr marL="0" indent="0">
              <a:buNone/>
            </a:pPr>
            <a:r>
              <a:rPr lang="es-ES" dirty="0">
                <a:latin typeface="Californian FB" panose="0207040306080B030204" pitchFamily="18" charset="0"/>
              </a:rPr>
              <a:t>Sra. Tránsito Jerez</a:t>
            </a:r>
          </a:p>
          <a:p>
            <a:pPr marL="0" indent="0">
              <a:buNone/>
            </a:pPr>
            <a:r>
              <a:rPr lang="es-ES" dirty="0">
                <a:latin typeface="Californian FB" panose="0207040306080B030204" pitchFamily="18" charset="0"/>
              </a:rPr>
              <a:t>Comunidad de Hondoturo</a:t>
            </a:r>
            <a:endParaRPr lang="es-EC" dirty="0">
              <a:latin typeface="Californian FB" panose="0207040306080B030204" pitchFamily="18" charset="0"/>
            </a:endParaRPr>
          </a:p>
        </p:txBody>
      </p:sp>
      <p:pic>
        <p:nvPicPr>
          <p:cNvPr id="2" name="Imagen 1">
            <a:extLst>
              <a:ext uri="{FF2B5EF4-FFF2-40B4-BE49-F238E27FC236}">
                <a16:creationId xmlns:a16="http://schemas.microsoft.com/office/drawing/2014/main" id="{9C8F6456-5B0D-A420-7B62-27667AD3F3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8727" y="57609"/>
            <a:ext cx="1450146" cy="693051"/>
          </a:xfrm>
          <a:prstGeom prst="rect">
            <a:avLst/>
          </a:prstGeom>
        </p:spPr>
      </p:pic>
    </p:spTree>
    <p:extLst>
      <p:ext uri="{BB962C8B-B14F-4D97-AF65-F5344CB8AC3E}">
        <p14:creationId xmlns:p14="http://schemas.microsoft.com/office/powerpoint/2010/main" val="6914007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B5F99E5-0554-F83D-6A0E-ACA7ECBDC1DD}"/>
              </a:ext>
            </a:extLst>
          </p:cNvPr>
          <p:cNvSpPr>
            <a:spLocks noGrp="1"/>
          </p:cNvSpPr>
          <p:nvPr>
            <p:ph idx="1"/>
          </p:nvPr>
        </p:nvSpPr>
        <p:spPr>
          <a:xfrm>
            <a:off x="410496" y="247547"/>
            <a:ext cx="10606549" cy="6330233"/>
          </a:xfrm>
        </p:spPr>
        <p:txBody>
          <a:bodyPr>
            <a:normAutofit fontScale="92500" lnSpcReduction="10000"/>
          </a:bodyPr>
          <a:lstStyle/>
          <a:p>
            <a:pPr marL="0" indent="0">
              <a:buNone/>
            </a:pPr>
            <a:r>
              <a:rPr lang="es-ES" b="1" i="1" dirty="0">
                <a:latin typeface="Californian FB" panose="0207040306080B030204" pitchFamily="18" charset="0"/>
              </a:rPr>
              <a:t>3. ¿Porque no se cambia la modalidad de intervención en las Parroquias, ya que debido a la extensión muchas de las Comunidades no reciben el beneficio?</a:t>
            </a:r>
          </a:p>
          <a:p>
            <a:pPr marL="0" indent="0" algn="just">
              <a:buNone/>
            </a:pPr>
            <a:endParaRPr lang="es-ES" b="1" dirty="0">
              <a:latin typeface="Californian FB" panose="0207040306080B030204" pitchFamily="18" charset="0"/>
            </a:endParaRPr>
          </a:p>
          <a:p>
            <a:pPr marL="0" indent="0" algn="just">
              <a:buNone/>
            </a:pPr>
            <a:r>
              <a:rPr lang="es-ES" b="1" dirty="0">
                <a:latin typeface="Californian FB" panose="0207040306080B030204" pitchFamily="18" charset="0"/>
              </a:rPr>
              <a:t>Respuesta</a:t>
            </a:r>
            <a:r>
              <a:rPr lang="es-ES" dirty="0">
                <a:latin typeface="Californian FB" panose="0207040306080B030204" pitchFamily="18" charset="0"/>
              </a:rPr>
              <a:t>: Dado que el equipo caminero es limitado, y la envergadura de kilómetros viales a ser mantenidos es extensa, se debe priorizar zonas mayormente afectadas en tiempos cortos, puesto que, los accionistas conformantes del consorcio son 4 parroquias y la prefectura del Cañar, y el servicio debe ser distribuido de forma equitativa en cronogramas ajustados de tal manera que al rotar la intervención, no pase mucho tiempo entre parroquias.</a:t>
            </a:r>
          </a:p>
          <a:p>
            <a:pPr marL="0" indent="0">
              <a:buNone/>
            </a:pPr>
            <a:endParaRPr lang="es-ES" dirty="0">
              <a:latin typeface="Californian FB" panose="0207040306080B030204" pitchFamily="18" charset="0"/>
            </a:endParaRPr>
          </a:p>
          <a:p>
            <a:pPr marL="0" indent="0">
              <a:buNone/>
            </a:pPr>
            <a:endParaRPr lang="es-ES" dirty="0">
              <a:latin typeface="Californian FB" panose="0207040306080B030204" pitchFamily="18" charset="0"/>
            </a:endParaRPr>
          </a:p>
          <a:p>
            <a:pPr marL="0" indent="0">
              <a:buNone/>
            </a:pPr>
            <a:r>
              <a:rPr lang="es-ES" dirty="0">
                <a:latin typeface="Californian FB" panose="0207040306080B030204" pitchFamily="18" charset="0"/>
              </a:rPr>
              <a:t>Realizado por: </a:t>
            </a:r>
          </a:p>
          <a:p>
            <a:pPr marL="0" indent="0">
              <a:buNone/>
            </a:pPr>
            <a:r>
              <a:rPr lang="es-ES" dirty="0">
                <a:latin typeface="Californian FB" panose="0207040306080B030204" pitchFamily="18" charset="0"/>
              </a:rPr>
              <a:t>Sr. Alberto Paguay</a:t>
            </a:r>
          </a:p>
          <a:p>
            <a:pPr marL="0" indent="0">
              <a:buNone/>
            </a:pPr>
            <a:r>
              <a:rPr lang="es-ES" dirty="0">
                <a:latin typeface="Californian FB" panose="0207040306080B030204" pitchFamily="18" charset="0"/>
              </a:rPr>
              <a:t>Comunidad de Cachi</a:t>
            </a:r>
            <a:endParaRPr lang="es-EC" dirty="0">
              <a:latin typeface="Californian FB" panose="0207040306080B030204" pitchFamily="18" charset="0"/>
            </a:endParaRPr>
          </a:p>
        </p:txBody>
      </p:sp>
      <p:pic>
        <p:nvPicPr>
          <p:cNvPr id="2" name="Imagen 1">
            <a:extLst>
              <a:ext uri="{FF2B5EF4-FFF2-40B4-BE49-F238E27FC236}">
                <a16:creationId xmlns:a16="http://schemas.microsoft.com/office/drawing/2014/main" id="{1C21E09D-3EE5-7EFF-4898-6179F60A67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8727" y="57609"/>
            <a:ext cx="1450146" cy="693051"/>
          </a:xfrm>
          <a:prstGeom prst="rect">
            <a:avLst/>
          </a:prstGeom>
        </p:spPr>
      </p:pic>
    </p:spTree>
    <p:extLst>
      <p:ext uri="{BB962C8B-B14F-4D97-AF65-F5344CB8AC3E}">
        <p14:creationId xmlns:p14="http://schemas.microsoft.com/office/powerpoint/2010/main" val="33608466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B5F99E5-0554-F83D-6A0E-ACA7ECBDC1DD}"/>
              </a:ext>
            </a:extLst>
          </p:cNvPr>
          <p:cNvSpPr>
            <a:spLocks noGrp="1"/>
          </p:cNvSpPr>
          <p:nvPr>
            <p:ph idx="1"/>
          </p:nvPr>
        </p:nvSpPr>
        <p:spPr>
          <a:xfrm>
            <a:off x="204018" y="159057"/>
            <a:ext cx="10237839" cy="6521962"/>
          </a:xfrm>
        </p:spPr>
        <p:txBody>
          <a:bodyPr>
            <a:normAutofit lnSpcReduction="10000"/>
          </a:bodyPr>
          <a:lstStyle/>
          <a:p>
            <a:pPr marL="0" indent="0" algn="just">
              <a:buNone/>
            </a:pPr>
            <a:r>
              <a:rPr lang="es-ES" b="1" i="1" dirty="0">
                <a:latin typeface="Californian FB" panose="0207040306080B030204" pitchFamily="18" charset="0"/>
              </a:rPr>
              <a:t>4. ¿Cuál es la estrategia para incrementar los viajes diarios a las Comunidades ya que estamos muy alejados?</a:t>
            </a:r>
          </a:p>
          <a:p>
            <a:pPr marL="0" indent="0">
              <a:buNone/>
            </a:pPr>
            <a:endParaRPr lang="es-ES" dirty="0">
              <a:latin typeface="Californian FB" panose="0207040306080B030204" pitchFamily="18" charset="0"/>
            </a:endParaRPr>
          </a:p>
          <a:p>
            <a:pPr marL="0" indent="0" algn="just">
              <a:buNone/>
            </a:pPr>
            <a:r>
              <a:rPr lang="es-ES" b="1" dirty="0">
                <a:latin typeface="Californian FB" panose="0207040306080B030204" pitchFamily="18" charset="0"/>
              </a:rPr>
              <a:t>Respuesta:</a:t>
            </a:r>
            <a:r>
              <a:rPr lang="es-ES" dirty="0">
                <a:latin typeface="Californian FB" panose="0207040306080B030204" pitchFamily="18" charset="0"/>
              </a:rPr>
              <a:t> De manera conjunta se ha gestionado minas mas cercanas y que sean viables tanto en calidad de material, como de intervención ambiental, esto ha permitido aumentar volumen transportado de material para el mantenimiento vial, sobre todo para la parroquia Jerusalén. Además, se ha optimizado el tiempo de trabajo de los choferes del consorcio para que en los momentos que tengan espacios libres en jornadas laborales, ellos realicen viajes para hacer un stock de material de reserva. </a:t>
            </a:r>
          </a:p>
          <a:p>
            <a:pPr marL="0" indent="0">
              <a:buNone/>
            </a:pPr>
            <a:endParaRPr lang="es-ES" dirty="0">
              <a:latin typeface="Californian FB" panose="0207040306080B030204" pitchFamily="18" charset="0"/>
            </a:endParaRPr>
          </a:p>
          <a:p>
            <a:pPr marL="0" indent="0">
              <a:buNone/>
            </a:pPr>
            <a:endParaRPr lang="es-ES" dirty="0">
              <a:latin typeface="Californian FB" panose="0207040306080B030204" pitchFamily="18" charset="0"/>
            </a:endParaRPr>
          </a:p>
          <a:p>
            <a:pPr marL="0" indent="0">
              <a:buNone/>
            </a:pPr>
            <a:r>
              <a:rPr lang="es-ES" dirty="0">
                <a:latin typeface="Californian FB" panose="0207040306080B030204" pitchFamily="18" charset="0"/>
              </a:rPr>
              <a:t>Realizado por: </a:t>
            </a:r>
          </a:p>
          <a:p>
            <a:pPr marL="0" indent="0">
              <a:buNone/>
            </a:pPr>
            <a:r>
              <a:rPr lang="es-ES" dirty="0">
                <a:latin typeface="Californian FB" panose="0207040306080B030204" pitchFamily="18" charset="0"/>
              </a:rPr>
              <a:t>Sra. Inés Quiroz</a:t>
            </a:r>
          </a:p>
          <a:p>
            <a:pPr marL="0" indent="0">
              <a:buNone/>
            </a:pPr>
            <a:r>
              <a:rPr lang="es-ES" dirty="0">
                <a:latin typeface="Californian FB" panose="0207040306080B030204" pitchFamily="18" charset="0"/>
              </a:rPr>
              <a:t>Comunidad de Chica Despensa</a:t>
            </a:r>
            <a:endParaRPr lang="es-EC" dirty="0">
              <a:latin typeface="Californian FB" panose="0207040306080B030204" pitchFamily="18" charset="0"/>
            </a:endParaRPr>
          </a:p>
        </p:txBody>
      </p:sp>
      <p:pic>
        <p:nvPicPr>
          <p:cNvPr id="2" name="Imagen 1">
            <a:extLst>
              <a:ext uri="{FF2B5EF4-FFF2-40B4-BE49-F238E27FC236}">
                <a16:creationId xmlns:a16="http://schemas.microsoft.com/office/drawing/2014/main" id="{4EEC0E6F-AE66-340B-A355-7213173631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8727" y="57609"/>
            <a:ext cx="1450146" cy="693051"/>
          </a:xfrm>
          <a:prstGeom prst="rect">
            <a:avLst/>
          </a:prstGeom>
        </p:spPr>
      </p:pic>
    </p:spTree>
    <p:extLst>
      <p:ext uri="{BB962C8B-B14F-4D97-AF65-F5344CB8AC3E}">
        <p14:creationId xmlns:p14="http://schemas.microsoft.com/office/powerpoint/2010/main" val="34915578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634305-00E1-5C9B-2A66-EF5E8172EEA3}"/>
              </a:ext>
            </a:extLst>
          </p:cNvPr>
          <p:cNvSpPr>
            <a:spLocks noGrp="1"/>
          </p:cNvSpPr>
          <p:nvPr>
            <p:ph type="title"/>
          </p:nvPr>
        </p:nvSpPr>
        <p:spPr>
          <a:xfrm>
            <a:off x="646471" y="173396"/>
            <a:ext cx="9957619" cy="1325563"/>
          </a:xfrm>
        </p:spPr>
        <p:txBody>
          <a:bodyPr>
            <a:normAutofit fontScale="90000"/>
          </a:bodyPr>
          <a:lstStyle/>
          <a:p>
            <a:pPr algn="ctr"/>
            <a:r>
              <a:rPr lang="es-ES" sz="4800" b="1" dirty="0">
                <a:latin typeface="Footlight MT Light" panose="0204060206030A020304" pitchFamily="18" charset="0"/>
              </a:rPr>
              <a:t>PARROQUIA SAN FRANCISCO DE SAGEO</a:t>
            </a:r>
            <a:endParaRPr lang="es-EC" sz="4800" b="1" dirty="0">
              <a:latin typeface="Footlight MT Light" panose="0204060206030A020304" pitchFamily="18" charset="0"/>
            </a:endParaRPr>
          </a:p>
        </p:txBody>
      </p:sp>
      <p:sp>
        <p:nvSpPr>
          <p:cNvPr id="3" name="Marcador de contenido 2">
            <a:extLst>
              <a:ext uri="{FF2B5EF4-FFF2-40B4-BE49-F238E27FC236}">
                <a16:creationId xmlns:a16="http://schemas.microsoft.com/office/drawing/2014/main" id="{FB5F99E5-0554-F83D-6A0E-ACA7ECBDC1DD}"/>
              </a:ext>
            </a:extLst>
          </p:cNvPr>
          <p:cNvSpPr>
            <a:spLocks noGrp="1"/>
          </p:cNvSpPr>
          <p:nvPr>
            <p:ph idx="1"/>
          </p:nvPr>
        </p:nvSpPr>
        <p:spPr>
          <a:xfrm>
            <a:off x="838200" y="1825625"/>
            <a:ext cx="10515600" cy="4667250"/>
          </a:xfrm>
        </p:spPr>
        <p:txBody>
          <a:bodyPr>
            <a:normAutofit fontScale="92500"/>
          </a:bodyPr>
          <a:lstStyle/>
          <a:p>
            <a:pPr marL="0" indent="0">
              <a:buNone/>
            </a:pPr>
            <a:r>
              <a:rPr lang="es-ES" b="1" dirty="0">
                <a:latin typeface="Californian FB" panose="0207040306080B030204" pitchFamily="18" charset="0"/>
              </a:rPr>
              <a:t>1. ¿Se cumplió con el cronograma de intervención establecido en el año 2023 en la Parroquia de Sageo?</a:t>
            </a:r>
          </a:p>
          <a:p>
            <a:pPr marL="0" indent="0">
              <a:buNone/>
            </a:pPr>
            <a:endParaRPr lang="es-ES" dirty="0">
              <a:latin typeface="Californian FB" panose="0207040306080B030204" pitchFamily="18" charset="0"/>
            </a:endParaRPr>
          </a:p>
          <a:p>
            <a:pPr marL="0" indent="0">
              <a:buNone/>
            </a:pPr>
            <a:r>
              <a:rPr lang="es-ES" b="1" dirty="0">
                <a:latin typeface="Californian FB" panose="0207040306080B030204" pitchFamily="18" charset="0"/>
              </a:rPr>
              <a:t>Respuesta</a:t>
            </a:r>
            <a:r>
              <a:rPr lang="es-ES" dirty="0">
                <a:latin typeface="Californian FB" panose="0207040306080B030204" pitchFamily="18" charset="0"/>
              </a:rPr>
              <a:t>: Si, en atención al cronograma elaborado y aprobado en sesión del consorcio, se ha logrado cumplir con el cronograma para el periodo 2023.</a:t>
            </a:r>
          </a:p>
          <a:p>
            <a:pPr marL="0" indent="0">
              <a:buNone/>
            </a:pPr>
            <a:endParaRPr lang="es-ES" dirty="0">
              <a:latin typeface="Californian FB" panose="0207040306080B030204" pitchFamily="18" charset="0"/>
            </a:endParaRPr>
          </a:p>
          <a:p>
            <a:pPr marL="0" indent="0">
              <a:buNone/>
            </a:pPr>
            <a:endParaRPr lang="es-ES" dirty="0">
              <a:latin typeface="Californian FB" panose="0207040306080B030204" pitchFamily="18" charset="0"/>
            </a:endParaRPr>
          </a:p>
          <a:p>
            <a:pPr marL="0" indent="0">
              <a:buNone/>
            </a:pPr>
            <a:r>
              <a:rPr lang="es-ES" dirty="0">
                <a:latin typeface="Californian FB" panose="0207040306080B030204" pitchFamily="18" charset="0"/>
              </a:rPr>
              <a:t>Realizado por: </a:t>
            </a:r>
          </a:p>
          <a:p>
            <a:pPr marL="0" indent="0">
              <a:buNone/>
            </a:pPr>
            <a:r>
              <a:rPr lang="es-ES" dirty="0">
                <a:latin typeface="Californian FB" panose="0207040306080B030204" pitchFamily="18" charset="0"/>
              </a:rPr>
              <a:t>Lcda. Jessica Santander</a:t>
            </a:r>
          </a:p>
          <a:p>
            <a:pPr marL="0" indent="0">
              <a:buNone/>
            </a:pPr>
            <a:r>
              <a:rPr lang="es-ES" dirty="0">
                <a:latin typeface="Californian FB" panose="0207040306080B030204" pitchFamily="18" charset="0"/>
              </a:rPr>
              <a:t>Comunidad de </a:t>
            </a:r>
            <a:r>
              <a:rPr lang="es-ES" dirty="0" err="1">
                <a:latin typeface="Californian FB" panose="0207040306080B030204" pitchFamily="18" charset="0"/>
              </a:rPr>
              <a:t>Calchur</a:t>
            </a:r>
            <a:endParaRPr lang="es-EC" dirty="0">
              <a:latin typeface="Californian FB" panose="0207040306080B030204" pitchFamily="18" charset="0"/>
            </a:endParaRPr>
          </a:p>
        </p:txBody>
      </p:sp>
      <p:pic>
        <p:nvPicPr>
          <p:cNvPr id="4" name="Imagen 3">
            <a:extLst>
              <a:ext uri="{FF2B5EF4-FFF2-40B4-BE49-F238E27FC236}">
                <a16:creationId xmlns:a16="http://schemas.microsoft.com/office/drawing/2014/main" id="{9E8C3961-C899-FF43-17E8-C8167F0FAC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8727" y="57609"/>
            <a:ext cx="1450146" cy="693051"/>
          </a:xfrm>
          <a:prstGeom prst="rect">
            <a:avLst/>
          </a:prstGeom>
        </p:spPr>
      </p:pic>
    </p:spTree>
    <p:extLst>
      <p:ext uri="{BB962C8B-B14F-4D97-AF65-F5344CB8AC3E}">
        <p14:creationId xmlns:p14="http://schemas.microsoft.com/office/powerpoint/2010/main" val="22253257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07DD130-C4D1-0ECF-D467-B8937DF3F88E}"/>
              </a:ext>
            </a:extLst>
          </p:cNvPr>
          <p:cNvSpPr>
            <a:spLocks noGrp="1"/>
          </p:cNvSpPr>
          <p:nvPr>
            <p:ph idx="1"/>
          </p:nvPr>
        </p:nvSpPr>
        <p:spPr>
          <a:xfrm>
            <a:off x="1071771" y="1710814"/>
            <a:ext cx="10515600" cy="5648632"/>
          </a:xfrm>
        </p:spPr>
        <p:txBody>
          <a:bodyPr>
            <a:normAutofit lnSpcReduction="10000"/>
          </a:bodyPr>
          <a:lstStyle/>
          <a:p>
            <a:pPr marL="0" indent="0" algn="ctr">
              <a:buNone/>
            </a:pPr>
            <a:r>
              <a:rPr lang="es-ES" sz="3200" b="1" i="1" dirty="0">
                <a:latin typeface="Lucida Sans Unicode" panose="020B0602030504020204" pitchFamily="34" charset="0"/>
                <a:cs typeface="Lucida Sans Unicode" panose="020B0602030504020204" pitchFamily="34" charset="0"/>
              </a:rPr>
              <a:t>ADMINISTRACIÓN 2023</a:t>
            </a:r>
          </a:p>
          <a:p>
            <a:pPr marL="0" indent="0" algn="ctr">
              <a:buNone/>
            </a:pPr>
            <a:endParaRPr lang="es-ES" dirty="0">
              <a:latin typeface="Lucida Sans Unicode" panose="020B0602030504020204" pitchFamily="34" charset="0"/>
              <a:cs typeface="Lucida Sans Unicode" panose="020B0602030504020204" pitchFamily="34" charset="0"/>
            </a:endParaRPr>
          </a:p>
          <a:p>
            <a:pPr>
              <a:buFont typeface="Wingdings" panose="05000000000000000000" pitchFamily="2" charset="2"/>
              <a:buChar char="ü"/>
            </a:pPr>
            <a:r>
              <a:rPr lang="es-ES" dirty="0">
                <a:latin typeface="Lucida Sans Unicode" panose="020B0602030504020204" pitchFamily="34" charset="0"/>
                <a:cs typeface="Lucida Sans Unicode" panose="020B0602030504020204" pitchFamily="34" charset="0"/>
              </a:rPr>
              <a:t>SRA. ZOILA YAURI MINCHALA</a:t>
            </a:r>
          </a:p>
          <a:p>
            <a:pPr marL="0" indent="0">
              <a:buNone/>
            </a:pPr>
            <a:r>
              <a:rPr lang="es-ES" dirty="0">
                <a:latin typeface="Lucida Sans Unicode" panose="020B0602030504020204" pitchFamily="34" charset="0"/>
                <a:cs typeface="Lucida Sans Unicode" panose="020B0602030504020204" pitchFamily="34" charset="0"/>
              </a:rPr>
              <a:t>ENERO – MAYO 2023</a:t>
            </a:r>
          </a:p>
          <a:p>
            <a:pPr marL="0" indent="0">
              <a:buNone/>
            </a:pPr>
            <a:endParaRPr lang="es-ES" dirty="0">
              <a:latin typeface="Lucida Sans Unicode" panose="020B0602030504020204" pitchFamily="34" charset="0"/>
              <a:cs typeface="Lucida Sans Unicode" panose="020B0602030504020204" pitchFamily="34" charset="0"/>
            </a:endParaRPr>
          </a:p>
          <a:p>
            <a:pPr>
              <a:buFont typeface="Wingdings" panose="05000000000000000000" pitchFamily="2" charset="2"/>
              <a:buChar char="ü"/>
            </a:pPr>
            <a:r>
              <a:rPr lang="es-ES" dirty="0">
                <a:latin typeface="Lucida Sans Unicode" panose="020B0602030504020204" pitchFamily="34" charset="0"/>
                <a:cs typeface="Lucida Sans Unicode" panose="020B0602030504020204" pitchFamily="34" charset="0"/>
              </a:rPr>
              <a:t>LCDO FREDDY LEMA LEMA</a:t>
            </a:r>
          </a:p>
          <a:p>
            <a:pPr marL="0" indent="0">
              <a:buNone/>
            </a:pPr>
            <a:r>
              <a:rPr lang="es-ES" dirty="0">
                <a:latin typeface="Lucida Sans Unicode" panose="020B0602030504020204" pitchFamily="34" charset="0"/>
                <a:cs typeface="Lucida Sans Unicode" panose="020B0602030504020204" pitchFamily="34" charset="0"/>
              </a:rPr>
              <a:t>MAYO –DICIEMBRE 2023</a:t>
            </a:r>
          </a:p>
          <a:p>
            <a:pPr marL="0" indent="0">
              <a:buNone/>
            </a:pPr>
            <a:endParaRPr lang="es-ES" dirty="0">
              <a:latin typeface="Lucida Sans Unicode" panose="020B0602030504020204" pitchFamily="34" charset="0"/>
              <a:cs typeface="Lucida Sans Unicode" panose="020B0602030504020204" pitchFamily="34" charset="0"/>
            </a:endParaRPr>
          </a:p>
          <a:p>
            <a:pPr marL="0" indent="0" algn="ctr">
              <a:buNone/>
            </a:pPr>
            <a:endParaRPr lang="es-ES" dirty="0">
              <a:latin typeface="Lucida Sans Unicode" panose="020B0602030504020204" pitchFamily="34" charset="0"/>
              <a:cs typeface="Lucida Sans Unicode" panose="020B0602030504020204" pitchFamily="34" charset="0"/>
            </a:endParaRPr>
          </a:p>
          <a:p>
            <a:pPr marL="0" indent="0" algn="ctr">
              <a:buNone/>
            </a:pPr>
            <a:r>
              <a:rPr lang="es-ES" sz="6600" i="1" dirty="0">
                <a:latin typeface="Lucida Sans Unicode" panose="020B0602030504020204" pitchFamily="34" charset="0"/>
                <a:cs typeface="Lucida Sans Unicode" panose="020B0602030504020204" pitchFamily="34" charset="0"/>
              </a:rPr>
              <a:t>GRACIAS </a:t>
            </a:r>
            <a:endParaRPr lang="es-EC" sz="6600" i="1" dirty="0">
              <a:latin typeface="Lucida Sans Unicode" panose="020B0602030504020204" pitchFamily="34" charset="0"/>
              <a:cs typeface="Lucida Sans Unicode" panose="020B0602030504020204" pitchFamily="34" charset="0"/>
            </a:endParaRPr>
          </a:p>
        </p:txBody>
      </p:sp>
      <p:pic>
        <p:nvPicPr>
          <p:cNvPr id="4" name="Imagen 3">
            <a:extLst>
              <a:ext uri="{FF2B5EF4-FFF2-40B4-BE49-F238E27FC236}">
                <a16:creationId xmlns:a16="http://schemas.microsoft.com/office/drawing/2014/main" id="{569634B6-67F5-F4CD-A6CF-72AEFB0B2C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1704" y="57609"/>
            <a:ext cx="2507170" cy="1490972"/>
          </a:xfrm>
          <a:prstGeom prst="rect">
            <a:avLst/>
          </a:prstGeom>
        </p:spPr>
      </p:pic>
    </p:spTree>
    <p:extLst>
      <p:ext uri="{BB962C8B-B14F-4D97-AF65-F5344CB8AC3E}">
        <p14:creationId xmlns:p14="http://schemas.microsoft.com/office/powerpoint/2010/main" val="3647808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D136B0-C605-8C5F-416A-A12519B2CB74}"/>
              </a:ext>
            </a:extLst>
          </p:cNvPr>
          <p:cNvSpPr>
            <a:spLocks noGrp="1"/>
          </p:cNvSpPr>
          <p:nvPr>
            <p:ph type="title"/>
          </p:nvPr>
        </p:nvSpPr>
        <p:spPr/>
        <p:txBody>
          <a:bodyPr/>
          <a:lstStyle/>
          <a:p>
            <a:pPr algn="ctr"/>
            <a:r>
              <a:rPr lang="es-ES" i="1" dirty="0">
                <a:latin typeface="Imprint MT Shadow" panose="04020605060303030202" pitchFamily="82" charset="0"/>
                <a:ea typeface="SimSun-ExtB" panose="02010609060101010101" pitchFamily="49" charset="-122"/>
              </a:rPr>
              <a:t>PRESUPUESTO AÑO 2023</a:t>
            </a:r>
            <a:endParaRPr lang="es-EC" i="1" dirty="0">
              <a:latin typeface="Imprint MT Shadow" panose="04020605060303030202" pitchFamily="82" charset="0"/>
              <a:ea typeface="SimSun-ExtB" panose="02010609060101010101" pitchFamily="49" charset="-122"/>
            </a:endParaRPr>
          </a:p>
        </p:txBody>
      </p:sp>
      <p:pic>
        <p:nvPicPr>
          <p:cNvPr id="5" name="Marcador de contenido 4" descr="Banco con relleno sólido">
            <a:extLst>
              <a:ext uri="{FF2B5EF4-FFF2-40B4-BE49-F238E27FC236}">
                <a16:creationId xmlns:a16="http://schemas.microsoft.com/office/drawing/2014/main" id="{9056F7FF-D047-8BA5-078B-01C7EDC804E9}"/>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0742" y="1414122"/>
            <a:ext cx="2014878" cy="2014878"/>
          </a:xfrm>
        </p:spPr>
      </p:pic>
      <p:sp>
        <p:nvSpPr>
          <p:cNvPr id="6" name="Rectángulo: esquinas redondeadas 5">
            <a:extLst>
              <a:ext uri="{FF2B5EF4-FFF2-40B4-BE49-F238E27FC236}">
                <a16:creationId xmlns:a16="http://schemas.microsoft.com/office/drawing/2014/main" id="{4133B7A9-FF4B-63BD-A1AA-6B74E8B51364}"/>
              </a:ext>
            </a:extLst>
          </p:cNvPr>
          <p:cNvSpPr/>
          <p:nvPr/>
        </p:nvSpPr>
        <p:spPr>
          <a:xfrm>
            <a:off x="5152570" y="5416898"/>
            <a:ext cx="2656116" cy="1325564"/>
          </a:xfrm>
          <a:prstGeom prst="roundRect">
            <a:avLst/>
          </a:prstGeom>
          <a:noFill/>
          <a:ln w="47625" cap="flat" cmpd="tri"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s-EC" sz="2800" b="1" i="1" dirty="0">
                <a:solidFill>
                  <a:srgbClr val="000000"/>
                </a:solidFill>
                <a:effectLst/>
                <a:latin typeface="SimSun-ExtB" panose="02010609060101010101" pitchFamily="49" charset="-122"/>
                <a:ea typeface="SimSun-ExtB" panose="02010609060101010101" pitchFamily="49" charset="-122"/>
              </a:rPr>
              <a:t>$ 262,858.13 </a:t>
            </a:r>
            <a:endParaRPr lang="es-EC" sz="2800" i="1" dirty="0">
              <a:latin typeface="SimSun-ExtB" panose="02010609060101010101" pitchFamily="49" charset="-122"/>
              <a:ea typeface="SimSun-ExtB" panose="02010609060101010101" pitchFamily="49" charset="-122"/>
            </a:endParaRPr>
          </a:p>
        </p:txBody>
      </p:sp>
      <p:sp>
        <p:nvSpPr>
          <p:cNvPr id="7" name="Rectángulo: esquinas redondeadas 6">
            <a:extLst>
              <a:ext uri="{FF2B5EF4-FFF2-40B4-BE49-F238E27FC236}">
                <a16:creationId xmlns:a16="http://schemas.microsoft.com/office/drawing/2014/main" id="{AB36D322-C872-5ED6-6D4A-D0A2D0126EF1}"/>
              </a:ext>
            </a:extLst>
          </p:cNvPr>
          <p:cNvSpPr/>
          <p:nvPr/>
        </p:nvSpPr>
        <p:spPr>
          <a:xfrm>
            <a:off x="2706913" y="3613666"/>
            <a:ext cx="2656116" cy="1136993"/>
          </a:xfrm>
          <a:prstGeom prst="roundRect">
            <a:avLst/>
          </a:prstGeom>
          <a:noFill/>
          <a:ln w="47625" cap="flat" cmpd="tri"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s-EC" sz="2800" b="1" i="1" dirty="0">
                <a:solidFill>
                  <a:srgbClr val="000000"/>
                </a:solidFill>
                <a:effectLst/>
                <a:latin typeface="SimSun-ExtB" panose="02010609060101010101" pitchFamily="49" charset="-122"/>
                <a:ea typeface="SimSun-ExtB" panose="02010609060101010101" pitchFamily="49" charset="-122"/>
              </a:rPr>
              <a:t>$ </a:t>
            </a:r>
            <a:r>
              <a:rPr lang="es-EC" sz="2800" b="1" dirty="0">
                <a:solidFill>
                  <a:srgbClr val="000000"/>
                </a:solidFill>
                <a:effectLst/>
                <a:latin typeface="SimSun-ExtB" panose="02010609060101010101" pitchFamily="49" charset="-122"/>
                <a:ea typeface="SimSun-ExtB" panose="02010609060101010101" pitchFamily="49" charset="-122"/>
              </a:rPr>
              <a:t>102,758.13 </a:t>
            </a:r>
            <a:r>
              <a:rPr lang="es-EC" sz="2800" b="1" i="1" dirty="0">
                <a:solidFill>
                  <a:srgbClr val="000000"/>
                </a:solidFill>
                <a:effectLst/>
                <a:latin typeface="SimSun-ExtB" panose="02010609060101010101" pitchFamily="49" charset="-122"/>
                <a:ea typeface="SimSun-ExtB" panose="02010609060101010101" pitchFamily="49" charset="-122"/>
              </a:rPr>
              <a:t> </a:t>
            </a:r>
            <a:endParaRPr lang="es-EC" sz="2800" i="1" dirty="0">
              <a:latin typeface="SimSun-ExtB" panose="02010609060101010101" pitchFamily="49" charset="-122"/>
              <a:ea typeface="SimSun-ExtB" panose="02010609060101010101" pitchFamily="49" charset="-122"/>
            </a:endParaRPr>
          </a:p>
        </p:txBody>
      </p:sp>
      <p:sp>
        <p:nvSpPr>
          <p:cNvPr id="8" name="CuadroTexto 7">
            <a:extLst>
              <a:ext uri="{FF2B5EF4-FFF2-40B4-BE49-F238E27FC236}">
                <a16:creationId xmlns:a16="http://schemas.microsoft.com/office/drawing/2014/main" id="{DC14AB3F-5250-623D-E7D5-A1922932A292}"/>
              </a:ext>
            </a:extLst>
          </p:cNvPr>
          <p:cNvSpPr txBox="1"/>
          <p:nvPr/>
        </p:nvSpPr>
        <p:spPr>
          <a:xfrm>
            <a:off x="2873828" y="3003424"/>
            <a:ext cx="2322286" cy="369332"/>
          </a:xfrm>
          <a:prstGeom prst="rect">
            <a:avLst/>
          </a:prstGeom>
          <a:noFill/>
        </p:spPr>
        <p:txBody>
          <a:bodyPr wrap="square" rtlCol="0">
            <a:spAutoFit/>
          </a:bodyPr>
          <a:lstStyle/>
          <a:p>
            <a:r>
              <a:rPr lang="es-ES" b="1" i="1" dirty="0">
                <a:latin typeface="SimSun-ExtB" panose="02010609060101010101" pitchFamily="49" charset="-122"/>
                <a:ea typeface="SimSun-ExtB" panose="02010609060101010101" pitchFamily="49" charset="-122"/>
              </a:rPr>
              <a:t>ARRASTRE AÑO 2022</a:t>
            </a:r>
            <a:endParaRPr lang="es-EC" b="1" i="1" dirty="0">
              <a:latin typeface="SimSun-ExtB" panose="02010609060101010101" pitchFamily="49" charset="-122"/>
              <a:ea typeface="SimSun-ExtB" panose="02010609060101010101" pitchFamily="49" charset="-122"/>
            </a:endParaRPr>
          </a:p>
        </p:txBody>
      </p:sp>
      <p:sp>
        <p:nvSpPr>
          <p:cNvPr id="9" name="CuadroTexto 8">
            <a:extLst>
              <a:ext uri="{FF2B5EF4-FFF2-40B4-BE49-F238E27FC236}">
                <a16:creationId xmlns:a16="http://schemas.microsoft.com/office/drawing/2014/main" id="{C863A4D4-2F13-4F7B-6FE9-358CF6D100E6}"/>
              </a:ext>
            </a:extLst>
          </p:cNvPr>
          <p:cNvSpPr txBox="1"/>
          <p:nvPr/>
        </p:nvSpPr>
        <p:spPr>
          <a:xfrm>
            <a:off x="7997372" y="3003424"/>
            <a:ext cx="2322286" cy="369332"/>
          </a:xfrm>
          <a:prstGeom prst="rect">
            <a:avLst/>
          </a:prstGeom>
          <a:noFill/>
        </p:spPr>
        <p:txBody>
          <a:bodyPr wrap="square" rtlCol="0">
            <a:spAutoFit/>
          </a:bodyPr>
          <a:lstStyle/>
          <a:p>
            <a:r>
              <a:rPr lang="es-ES" b="1" i="1" dirty="0">
                <a:latin typeface="SimSun-ExtB" panose="02010609060101010101" pitchFamily="49" charset="-122"/>
                <a:ea typeface="SimSun-ExtB" panose="02010609060101010101" pitchFamily="49" charset="-122"/>
              </a:rPr>
              <a:t>INGRESOS ANUALES </a:t>
            </a:r>
            <a:endParaRPr lang="es-EC" b="1" i="1" dirty="0">
              <a:latin typeface="SimSun-ExtB" panose="02010609060101010101" pitchFamily="49" charset="-122"/>
              <a:ea typeface="SimSun-ExtB" panose="02010609060101010101" pitchFamily="49" charset="-122"/>
            </a:endParaRPr>
          </a:p>
        </p:txBody>
      </p:sp>
      <p:sp>
        <p:nvSpPr>
          <p:cNvPr id="10" name="Rectángulo: esquinas redondeadas 9">
            <a:extLst>
              <a:ext uri="{FF2B5EF4-FFF2-40B4-BE49-F238E27FC236}">
                <a16:creationId xmlns:a16="http://schemas.microsoft.com/office/drawing/2014/main" id="{B7E4DC81-425E-4E88-A621-87A0B4C5B8E9}"/>
              </a:ext>
            </a:extLst>
          </p:cNvPr>
          <p:cNvSpPr/>
          <p:nvPr/>
        </p:nvSpPr>
        <p:spPr>
          <a:xfrm>
            <a:off x="7663542" y="3563995"/>
            <a:ext cx="2656116" cy="1152757"/>
          </a:xfrm>
          <a:prstGeom prst="roundRect">
            <a:avLst/>
          </a:prstGeom>
          <a:noFill/>
          <a:ln w="47625" cap="flat" cmpd="tri"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s-EC" sz="2800" b="1" i="1" dirty="0">
                <a:solidFill>
                  <a:srgbClr val="000000"/>
                </a:solidFill>
                <a:effectLst/>
                <a:latin typeface="SimSun-ExtB" panose="02010609060101010101" pitchFamily="49" charset="-122"/>
                <a:ea typeface="SimSun-ExtB" panose="02010609060101010101" pitchFamily="49" charset="-122"/>
              </a:rPr>
              <a:t>$ 160.000,00</a:t>
            </a:r>
            <a:endParaRPr lang="es-EC" sz="2800" i="1" dirty="0">
              <a:latin typeface="SimSun-ExtB" panose="02010609060101010101" pitchFamily="49" charset="-122"/>
              <a:ea typeface="SimSun-ExtB" panose="02010609060101010101" pitchFamily="49" charset="-122"/>
            </a:endParaRPr>
          </a:p>
        </p:txBody>
      </p:sp>
      <p:sp>
        <p:nvSpPr>
          <p:cNvPr id="11" name="CuadroTexto 10">
            <a:extLst>
              <a:ext uri="{FF2B5EF4-FFF2-40B4-BE49-F238E27FC236}">
                <a16:creationId xmlns:a16="http://schemas.microsoft.com/office/drawing/2014/main" id="{0DF705AF-9A12-3096-BB1C-A9F289C9E0E8}"/>
              </a:ext>
            </a:extLst>
          </p:cNvPr>
          <p:cNvSpPr txBox="1"/>
          <p:nvPr/>
        </p:nvSpPr>
        <p:spPr>
          <a:xfrm>
            <a:off x="5729514" y="4750659"/>
            <a:ext cx="1567543" cy="523220"/>
          </a:xfrm>
          <a:prstGeom prst="rect">
            <a:avLst/>
          </a:prstGeom>
          <a:noFill/>
        </p:spPr>
        <p:txBody>
          <a:bodyPr wrap="square" rtlCol="0">
            <a:spAutoFit/>
          </a:bodyPr>
          <a:lstStyle/>
          <a:p>
            <a:pPr algn="ctr"/>
            <a:r>
              <a:rPr lang="es-ES" sz="2800" b="1" i="1" dirty="0">
                <a:latin typeface="SimSun-ExtB" panose="02010609060101010101" pitchFamily="49" charset="-122"/>
                <a:ea typeface="SimSun-ExtB" panose="02010609060101010101" pitchFamily="49" charset="-122"/>
              </a:rPr>
              <a:t>TOTAL</a:t>
            </a:r>
            <a:endParaRPr lang="es-EC" sz="2800" b="1" i="1" dirty="0">
              <a:latin typeface="SimSun-ExtB" panose="02010609060101010101" pitchFamily="49" charset="-122"/>
              <a:ea typeface="SimSun-ExtB" panose="02010609060101010101" pitchFamily="49" charset="-122"/>
            </a:endParaRPr>
          </a:p>
        </p:txBody>
      </p:sp>
      <p:pic>
        <p:nvPicPr>
          <p:cNvPr id="3" name="Imagen 2">
            <a:extLst>
              <a:ext uri="{FF2B5EF4-FFF2-40B4-BE49-F238E27FC236}">
                <a16:creationId xmlns:a16="http://schemas.microsoft.com/office/drawing/2014/main" id="{C3899CA0-626D-6135-9F93-70DB85FEF8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28727" y="57609"/>
            <a:ext cx="1450146" cy="693051"/>
          </a:xfrm>
          <a:prstGeom prst="rect">
            <a:avLst/>
          </a:prstGeom>
        </p:spPr>
      </p:pic>
    </p:spTree>
    <p:extLst>
      <p:ext uri="{BB962C8B-B14F-4D97-AF65-F5344CB8AC3E}">
        <p14:creationId xmlns:p14="http://schemas.microsoft.com/office/powerpoint/2010/main" val="576376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0F324A-C207-341A-D7BC-C1E9B71308D5}"/>
              </a:ext>
            </a:extLst>
          </p:cNvPr>
          <p:cNvSpPr>
            <a:spLocks noGrp="1"/>
          </p:cNvSpPr>
          <p:nvPr>
            <p:ph type="title"/>
          </p:nvPr>
        </p:nvSpPr>
        <p:spPr/>
        <p:txBody>
          <a:bodyPr/>
          <a:lstStyle/>
          <a:p>
            <a:pPr algn="ctr"/>
            <a:r>
              <a:rPr lang="es-ES" i="1" dirty="0">
                <a:latin typeface="Perpetua Titling MT" panose="02020502060505020804" pitchFamily="18" charset="0"/>
                <a:ea typeface="SimSun-ExtB" panose="02010609060101010101" pitchFamily="49" charset="-122"/>
              </a:rPr>
              <a:t>EJECUCIÓN ANUAL 2023</a:t>
            </a:r>
            <a:endParaRPr lang="es-EC" i="1" dirty="0">
              <a:latin typeface="Perpetua Titling MT" panose="02020502060505020804" pitchFamily="18" charset="0"/>
              <a:ea typeface="SimSun-ExtB" panose="02010609060101010101" pitchFamily="49" charset="-122"/>
            </a:endParaRPr>
          </a:p>
        </p:txBody>
      </p:sp>
      <p:sp>
        <p:nvSpPr>
          <p:cNvPr id="4" name="Rectángulo: esquinas diagonales redondeadas 3">
            <a:extLst>
              <a:ext uri="{FF2B5EF4-FFF2-40B4-BE49-F238E27FC236}">
                <a16:creationId xmlns:a16="http://schemas.microsoft.com/office/drawing/2014/main" id="{F0BACCF7-9D2F-5825-7205-FD5F6FAAF778}"/>
              </a:ext>
            </a:extLst>
          </p:cNvPr>
          <p:cNvSpPr/>
          <p:nvPr/>
        </p:nvSpPr>
        <p:spPr>
          <a:xfrm>
            <a:off x="159658" y="2061028"/>
            <a:ext cx="2177143" cy="3730171"/>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r>
              <a:rPr lang="es-ES" sz="2400" b="1" dirty="0">
                <a:latin typeface="SimSun-ExtB" panose="02010609060101010101" pitchFamily="49" charset="-122"/>
                <a:ea typeface="SimSun-ExtB" panose="02010609060101010101" pitchFamily="49" charset="-122"/>
              </a:rPr>
              <a:t>PERSONAL</a:t>
            </a:r>
          </a:p>
          <a:p>
            <a:pPr algn="ctr"/>
            <a:endParaRPr lang="es-ES" sz="2400" b="1" dirty="0">
              <a:latin typeface="SimSun-ExtB" panose="02010609060101010101" pitchFamily="49" charset="-122"/>
              <a:ea typeface="SimSun-ExtB" panose="02010609060101010101" pitchFamily="49" charset="-122"/>
            </a:endParaRPr>
          </a:p>
          <a:p>
            <a:pPr algn="ctr"/>
            <a:r>
              <a:rPr lang="es-ES" sz="2400" b="1" dirty="0">
                <a:latin typeface="SimSun-ExtB" panose="02010609060101010101" pitchFamily="49" charset="-122"/>
                <a:ea typeface="SimSun-ExtB" panose="02010609060101010101" pitchFamily="49" charset="-122"/>
              </a:rPr>
              <a:t>$89,172.96</a:t>
            </a:r>
          </a:p>
          <a:p>
            <a:pPr algn="ctr"/>
            <a:endParaRPr lang="es-ES" dirty="0"/>
          </a:p>
          <a:p>
            <a:pPr algn="ctr"/>
            <a:endParaRPr lang="es-EC" dirty="0"/>
          </a:p>
        </p:txBody>
      </p:sp>
      <p:pic>
        <p:nvPicPr>
          <p:cNvPr id="9" name="Gráfico 8" descr="Usuarios con relleno sólido">
            <a:extLst>
              <a:ext uri="{FF2B5EF4-FFF2-40B4-BE49-F238E27FC236}">
                <a16:creationId xmlns:a16="http://schemas.microsoft.com/office/drawing/2014/main" id="{CE7D656C-721E-785A-EE06-533BC9C0E1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400" y="2278743"/>
            <a:ext cx="1429658" cy="1367971"/>
          </a:xfrm>
          <a:prstGeom prst="rect">
            <a:avLst/>
          </a:prstGeom>
        </p:spPr>
      </p:pic>
      <p:sp>
        <p:nvSpPr>
          <p:cNvPr id="10" name="Rectángulo: esquinas diagonales redondeadas 9">
            <a:extLst>
              <a:ext uri="{FF2B5EF4-FFF2-40B4-BE49-F238E27FC236}">
                <a16:creationId xmlns:a16="http://schemas.microsoft.com/office/drawing/2014/main" id="{2DCA3727-DB4E-AF6B-F691-09063459175B}"/>
              </a:ext>
            </a:extLst>
          </p:cNvPr>
          <p:cNvSpPr/>
          <p:nvPr/>
        </p:nvSpPr>
        <p:spPr>
          <a:xfrm>
            <a:off x="2492830" y="2061025"/>
            <a:ext cx="2177143" cy="3730171"/>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r>
              <a:rPr lang="es-ES" sz="2400" b="1" dirty="0">
                <a:latin typeface="SimSun-ExtB" panose="02010609060101010101" pitchFamily="49" charset="-122"/>
                <a:ea typeface="SimSun-ExtB" panose="02010609060101010101" pitchFamily="49" charset="-122"/>
              </a:rPr>
              <a:t>Maquinaria y Equipos </a:t>
            </a:r>
            <a:r>
              <a:rPr lang="es-ES" b="1" dirty="0">
                <a:latin typeface="SimSun-ExtB" panose="02010609060101010101" pitchFamily="49" charset="-122"/>
                <a:ea typeface="SimSun-ExtB" panose="02010609060101010101" pitchFamily="49" charset="-122"/>
              </a:rPr>
              <a:t>(mantenimiento)</a:t>
            </a:r>
          </a:p>
          <a:p>
            <a:pPr algn="ctr"/>
            <a:endParaRPr lang="es-ES" sz="2400" b="1" dirty="0">
              <a:latin typeface="SimSun-ExtB" panose="02010609060101010101" pitchFamily="49" charset="-122"/>
              <a:ea typeface="SimSun-ExtB" panose="02010609060101010101" pitchFamily="49" charset="-122"/>
            </a:endParaRPr>
          </a:p>
          <a:p>
            <a:pPr algn="ctr"/>
            <a:r>
              <a:rPr lang="es-ES" sz="2400" b="1" dirty="0">
                <a:latin typeface="SimSun-ExtB" panose="02010609060101010101" pitchFamily="49" charset="-122"/>
                <a:ea typeface="SimSun-ExtB" panose="02010609060101010101" pitchFamily="49" charset="-122"/>
              </a:rPr>
              <a:t>$11145.31</a:t>
            </a:r>
          </a:p>
          <a:p>
            <a:pPr algn="ctr"/>
            <a:endParaRPr lang="es-ES" dirty="0"/>
          </a:p>
          <a:p>
            <a:pPr algn="ctr"/>
            <a:endParaRPr lang="es-EC" dirty="0"/>
          </a:p>
        </p:txBody>
      </p:sp>
      <p:pic>
        <p:nvPicPr>
          <p:cNvPr id="12" name="Gráfico 11" descr="Herramientas con relleno sólido">
            <a:extLst>
              <a:ext uri="{FF2B5EF4-FFF2-40B4-BE49-F238E27FC236}">
                <a16:creationId xmlns:a16="http://schemas.microsoft.com/office/drawing/2014/main" id="{29AA016C-305F-20D4-D9F7-5F541E2F7B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40743" y="2278743"/>
            <a:ext cx="914400" cy="914400"/>
          </a:xfrm>
          <a:prstGeom prst="rect">
            <a:avLst/>
          </a:prstGeom>
        </p:spPr>
      </p:pic>
      <p:sp>
        <p:nvSpPr>
          <p:cNvPr id="13" name="Rectángulo: esquinas diagonales redondeadas 12">
            <a:extLst>
              <a:ext uri="{FF2B5EF4-FFF2-40B4-BE49-F238E27FC236}">
                <a16:creationId xmlns:a16="http://schemas.microsoft.com/office/drawing/2014/main" id="{5C2CB817-EC36-F808-08DA-3CD84177618C}"/>
              </a:ext>
            </a:extLst>
          </p:cNvPr>
          <p:cNvSpPr/>
          <p:nvPr/>
        </p:nvSpPr>
        <p:spPr>
          <a:xfrm>
            <a:off x="4835070" y="2061024"/>
            <a:ext cx="2177143" cy="3730171"/>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r>
              <a:rPr lang="es-ES" sz="2400" b="1" dirty="0">
                <a:latin typeface="SimSun-ExtB" panose="02010609060101010101" pitchFamily="49" charset="-122"/>
                <a:ea typeface="SimSun-ExtB" panose="02010609060101010101" pitchFamily="49" charset="-122"/>
              </a:rPr>
              <a:t>Vestuario Uniforme</a:t>
            </a:r>
            <a:endParaRPr lang="es-ES" b="1" dirty="0">
              <a:latin typeface="SimSun-ExtB" panose="02010609060101010101" pitchFamily="49" charset="-122"/>
              <a:ea typeface="SimSun-ExtB" panose="02010609060101010101" pitchFamily="49" charset="-122"/>
            </a:endParaRPr>
          </a:p>
          <a:p>
            <a:pPr algn="ctr"/>
            <a:endParaRPr lang="es-ES" sz="2400" b="1" dirty="0">
              <a:latin typeface="SimSun-ExtB" panose="02010609060101010101" pitchFamily="49" charset="-122"/>
              <a:ea typeface="SimSun-ExtB" panose="02010609060101010101" pitchFamily="49" charset="-122"/>
            </a:endParaRPr>
          </a:p>
          <a:p>
            <a:pPr algn="ctr"/>
            <a:r>
              <a:rPr lang="es-ES" sz="2400" b="1" dirty="0">
                <a:latin typeface="SimSun-ExtB" panose="02010609060101010101" pitchFamily="49" charset="-122"/>
                <a:ea typeface="SimSun-ExtB" panose="02010609060101010101" pitchFamily="49" charset="-122"/>
              </a:rPr>
              <a:t>$2086.33</a:t>
            </a:r>
          </a:p>
          <a:p>
            <a:pPr algn="ctr"/>
            <a:endParaRPr lang="es-ES" dirty="0"/>
          </a:p>
          <a:p>
            <a:pPr algn="ctr"/>
            <a:endParaRPr lang="es-EC" dirty="0"/>
          </a:p>
        </p:txBody>
      </p:sp>
      <p:pic>
        <p:nvPicPr>
          <p:cNvPr id="17" name="Imagen 16">
            <a:extLst>
              <a:ext uri="{FF2B5EF4-FFF2-40B4-BE49-F238E27FC236}">
                <a16:creationId xmlns:a16="http://schemas.microsoft.com/office/drawing/2014/main" id="{6A01ED57-FD21-2FC4-8D6C-842EBBB13BD3}"/>
              </a:ext>
            </a:extLst>
          </p:cNvPr>
          <p:cNvPicPr>
            <a:picLocks noChangeAspect="1"/>
          </p:cNvPicPr>
          <p:nvPr/>
        </p:nvPicPr>
        <p:blipFill>
          <a:blip r:embed="rId6">
            <a:grayscl/>
          </a:blip>
          <a:stretch>
            <a:fillRect/>
          </a:stretch>
        </p:blipFill>
        <p:spPr>
          <a:xfrm>
            <a:off x="5428341" y="2278742"/>
            <a:ext cx="990600" cy="1367971"/>
          </a:xfrm>
          <a:prstGeom prst="rect">
            <a:avLst/>
          </a:prstGeom>
          <a:effectLst>
            <a:glow rad="127000">
              <a:schemeClr val="tx1"/>
            </a:glow>
            <a:outerShdw blurRad="50800" dist="50800" dir="5400000" sx="1000" sy="1000" algn="ctr" rotWithShape="0">
              <a:schemeClr val="tx1"/>
            </a:outerShdw>
          </a:effectLst>
        </p:spPr>
      </p:pic>
      <p:sp>
        <p:nvSpPr>
          <p:cNvPr id="18" name="Rectángulo: esquinas diagonales redondeadas 17">
            <a:extLst>
              <a:ext uri="{FF2B5EF4-FFF2-40B4-BE49-F238E27FC236}">
                <a16:creationId xmlns:a16="http://schemas.microsoft.com/office/drawing/2014/main" id="{135C2B19-F6B7-3F82-52C3-6079DDD565A1}"/>
              </a:ext>
            </a:extLst>
          </p:cNvPr>
          <p:cNvSpPr/>
          <p:nvPr/>
        </p:nvSpPr>
        <p:spPr>
          <a:xfrm>
            <a:off x="7177310" y="2061023"/>
            <a:ext cx="2177143" cy="3730171"/>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r>
              <a:rPr lang="es-ES" sz="2400" b="1" dirty="0">
                <a:latin typeface="SimSun-ExtB" panose="02010609060101010101" pitchFamily="49" charset="-122"/>
                <a:ea typeface="SimSun-ExtB" panose="02010609060101010101" pitchFamily="49" charset="-122"/>
              </a:rPr>
              <a:t>Combustible</a:t>
            </a:r>
            <a:endParaRPr lang="es-ES" b="1" dirty="0">
              <a:latin typeface="SimSun-ExtB" panose="02010609060101010101" pitchFamily="49" charset="-122"/>
              <a:ea typeface="SimSun-ExtB" panose="02010609060101010101" pitchFamily="49" charset="-122"/>
            </a:endParaRPr>
          </a:p>
          <a:p>
            <a:pPr algn="ctr"/>
            <a:endParaRPr lang="es-ES" sz="2400" b="1" dirty="0">
              <a:latin typeface="SimSun-ExtB" panose="02010609060101010101" pitchFamily="49" charset="-122"/>
              <a:ea typeface="SimSun-ExtB" panose="02010609060101010101" pitchFamily="49" charset="-122"/>
            </a:endParaRPr>
          </a:p>
          <a:p>
            <a:pPr algn="ctr"/>
            <a:r>
              <a:rPr lang="es-ES" sz="2400" b="1" dirty="0">
                <a:latin typeface="SimSun-ExtB" panose="02010609060101010101" pitchFamily="49" charset="-122"/>
                <a:ea typeface="SimSun-ExtB" panose="02010609060101010101" pitchFamily="49" charset="-122"/>
              </a:rPr>
              <a:t>$14000,00</a:t>
            </a:r>
          </a:p>
          <a:p>
            <a:pPr algn="ctr"/>
            <a:endParaRPr lang="es-ES" dirty="0"/>
          </a:p>
          <a:p>
            <a:pPr algn="ctr"/>
            <a:endParaRPr lang="es-EC" dirty="0"/>
          </a:p>
        </p:txBody>
      </p:sp>
      <p:pic>
        <p:nvPicPr>
          <p:cNvPr id="20" name="Imagen 19">
            <a:extLst>
              <a:ext uri="{FF2B5EF4-FFF2-40B4-BE49-F238E27FC236}">
                <a16:creationId xmlns:a16="http://schemas.microsoft.com/office/drawing/2014/main" id="{BC08A739-8B0F-336F-AC49-2BED25A9778F}"/>
              </a:ext>
            </a:extLst>
          </p:cNvPr>
          <p:cNvPicPr>
            <a:picLocks noChangeAspect="1"/>
          </p:cNvPicPr>
          <p:nvPr/>
        </p:nvPicPr>
        <p:blipFill>
          <a:blip r:embed="rId7"/>
          <a:stretch>
            <a:fillRect/>
          </a:stretch>
        </p:blipFill>
        <p:spPr>
          <a:xfrm>
            <a:off x="7770581" y="2278742"/>
            <a:ext cx="990600" cy="1350466"/>
          </a:xfrm>
          <a:prstGeom prst="rect">
            <a:avLst/>
          </a:prstGeom>
        </p:spPr>
      </p:pic>
      <p:sp>
        <p:nvSpPr>
          <p:cNvPr id="21" name="Rectángulo: esquinas diagonales redondeadas 20">
            <a:extLst>
              <a:ext uri="{FF2B5EF4-FFF2-40B4-BE49-F238E27FC236}">
                <a16:creationId xmlns:a16="http://schemas.microsoft.com/office/drawing/2014/main" id="{D1E1FAE2-C2A0-F88D-546C-43295D566C4E}"/>
              </a:ext>
            </a:extLst>
          </p:cNvPr>
          <p:cNvSpPr/>
          <p:nvPr/>
        </p:nvSpPr>
        <p:spPr>
          <a:xfrm>
            <a:off x="9641099" y="2061022"/>
            <a:ext cx="2177143" cy="3730171"/>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r>
              <a:rPr lang="es-ES" sz="2000" b="1" dirty="0">
                <a:latin typeface="SimSun-ExtB" panose="02010609060101010101" pitchFamily="49" charset="-122"/>
                <a:ea typeface="SimSun-ExtB" panose="02010609060101010101" pitchFamily="49" charset="-122"/>
              </a:rPr>
              <a:t>Materiales de Construcción</a:t>
            </a:r>
            <a:endParaRPr lang="es-ES" sz="1600" b="1" dirty="0">
              <a:latin typeface="SimSun-ExtB" panose="02010609060101010101" pitchFamily="49" charset="-122"/>
              <a:ea typeface="SimSun-ExtB" panose="02010609060101010101" pitchFamily="49" charset="-122"/>
            </a:endParaRPr>
          </a:p>
          <a:p>
            <a:pPr algn="ctr"/>
            <a:endParaRPr lang="es-ES" sz="2400" b="1" dirty="0">
              <a:latin typeface="SimSun-ExtB" panose="02010609060101010101" pitchFamily="49" charset="-122"/>
              <a:ea typeface="SimSun-ExtB" panose="02010609060101010101" pitchFamily="49" charset="-122"/>
            </a:endParaRPr>
          </a:p>
          <a:p>
            <a:pPr algn="ctr"/>
            <a:r>
              <a:rPr lang="es-ES" sz="2400" b="1" dirty="0">
                <a:latin typeface="SimSun-ExtB" panose="02010609060101010101" pitchFamily="49" charset="-122"/>
                <a:ea typeface="SimSun-ExtB" panose="02010609060101010101" pitchFamily="49" charset="-122"/>
              </a:rPr>
              <a:t>$25732,96</a:t>
            </a:r>
          </a:p>
          <a:p>
            <a:pPr algn="ctr"/>
            <a:endParaRPr lang="es-ES" dirty="0"/>
          </a:p>
          <a:p>
            <a:pPr algn="ctr"/>
            <a:endParaRPr lang="es-EC" dirty="0"/>
          </a:p>
        </p:txBody>
      </p:sp>
      <p:pic>
        <p:nvPicPr>
          <p:cNvPr id="23" name="Imagen 22">
            <a:extLst>
              <a:ext uri="{FF2B5EF4-FFF2-40B4-BE49-F238E27FC236}">
                <a16:creationId xmlns:a16="http://schemas.microsoft.com/office/drawing/2014/main" id="{8CF1E03A-D960-E7B8-794D-E4133696A5B7}"/>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9947724" y="2278742"/>
            <a:ext cx="1522542" cy="1262296"/>
          </a:xfrm>
          <a:prstGeom prst="rect">
            <a:avLst/>
          </a:prstGeom>
        </p:spPr>
      </p:pic>
      <p:pic>
        <p:nvPicPr>
          <p:cNvPr id="3" name="Imagen 2">
            <a:extLst>
              <a:ext uri="{FF2B5EF4-FFF2-40B4-BE49-F238E27FC236}">
                <a16:creationId xmlns:a16="http://schemas.microsoft.com/office/drawing/2014/main" id="{57004341-2312-119B-A619-5B2424CDCB9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28727" y="57609"/>
            <a:ext cx="1450146" cy="693051"/>
          </a:xfrm>
          <a:prstGeom prst="rect">
            <a:avLst/>
          </a:prstGeom>
        </p:spPr>
      </p:pic>
    </p:spTree>
    <p:extLst>
      <p:ext uri="{BB962C8B-B14F-4D97-AF65-F5344CB8AC3E}">
        <p14:creationId xmlns:p14="http://schemas.microsoft.com/office/powerpoint/2010/main" val="4268667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0F324A-C207-341A-D7BC-C1E9B71308D5}"/>
              </a:ext>
            </a:extLst>
          </p:cNvPr>
          <p:cNvSpPr>
            <a:spLocks noGrp="1"/>
          </p:cNvSpPr>
          <p:nvPr>
            <p:ph type="title"/>
          </p:nvPr>
        </p:nvSpPr>
        <p:spPr/>
        <p:txBody>
          <a:bodyPr/>
          <a:lstStyle/>
          <a:p>
            <a:pPr algn="ctr"/>
            <a:r>
              <a:rPr lang="es-ES" i="1" dirty="0">
                <a:latin typeface="Perpetua Titling MT" panose="02020502060505020804" pitchFamily="18" charset="0"/>
                <a:ea typeface="SimSun-ExtB" panose="02010609060101010101" pitchFamily="49" charset="-122"/>
              </a:rPr>
              <a:t>EJECUCIÓN ANUAL 2023</a:t>
            </a:r>
            <a:endParaRPr lang="es-EC" i="1" dirty="0">
              <a:latin typeface="Perpetua Titling MT" panose="02020502060505020804" pitchFamily="18" charset="0"/>
              <a:ea typeface="SimSun-ExtB" panose="02010609060101010101" pitchFamily="49" charset="-122"/>
            </a:endParaRPr>
          </a:p>
        </p:txBody>
      </p:sp>
      <p:sp>
        <p:nvSpPr>
          <p:cNvPr id="4" name="Rectángulo: esquinas diagonales redondeadas 3">
            <a:extLst>
              <a:ext uri="{FF2B5EF4-FFF2-40B4-BE49-F238E27FC236}">
                <a16:creationId xmlns:a16="http://schemas.microsoft.com/office/drawing/2014/main" id="{F0BACCF7-9D2F-5825-7205-FD5F6FAAF778}"/>
              </a:ext>
            </a:extLst>
          </p:cNvPr>
          <p:cNvSpPr/>
          <p:nvPr/>
        </p:nvSpPr>
        <p:spPr>
          <a:xfrm>
            <a:off x="159658" y="2061028"/>
            <a:ext cx="2177143" cy="3730171"/>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r>
              <a:rPr lang="es-ES" sz="2400" b="1" dirty="0">
                <a:latin typeface="SimSun-ExtB" panose="02010609060101010101" pitchFamily="49" charset="-122"/>
                <a:ea typeface="SimSun-ExtB" panose="02010609060101010101" pitchFamily="49" charset="-122"/>
              </a:rPr>
              <a:t>REPUESTOS Y ACCESORIOS</a:t>
            </a:r>
          </a:p>
          <a:p>
            <a:pPr algn="ctr"/>
            <a:endParaRPr lang="es-ES" sz="2400" b="1" dirty="0">
              <a:latin typeface="SimSun-ExtB" panose="02010609060101010101" pitchFamily="49" charset="-122"/>
              <a:ea typeface="SimSun-ExtB" panose="02010609060101010101" pitchFamily="49" charset="-122"/>
            </a:endParaRPr>
          </a:p>
          <a:p>
            <a:pPr algn="ctr"/>
            <a:r>
              <a:rPr lang="es-ES" sz="2400" b="1" dirty="0">
                <a:latin typeface="SimSun-ExtB" panose="02010609060101010101" pitchFamily="49" charset="-122"/>
                <a:ea typeface="SimSun-ExtB" panose="02010609060101010101" pitchFamily="49" charset="-122"/>
              </a:rPr>
              <a:t>$23,239.11</a:t>
            </a:r>
          </a:p>
          <a:p>
            <a:pPr algn="ctr"/>
            <a:endParaRPr lang="es-ES" dirty="0"/>
          </a:p>
          <a:p>
            <a:pPr algn="ctr"/>
            <a:endParaRPr lang="es-EC" dirty="0"/>
          </a:p>
        </p:txBody>
      </p:sp>
      <p:sp>
        <p:nvSpPr>
          <p:cNvPr id="10" name="Rectángulo: esquinas diagonales redondeadas 9">
            <a:extLst>
              <a:ext uri="{FF2B5EF4-FFF2-40B4-BE49-F238E27FC236}">
                <a16:creationId xmlns:a16="http://schemas.microsoft.com/office/drawing/2014/main" id="{2DCA3727-DB4E-AF6B-F691-09063459175B}"/>
              </a:ext>
            </a:extLst>
          </p:cNvPr>
          <p:cNvSpPr/>
          <p:nvPr/>
        </p:nvSpPr>
        <p:spPr>
          <a:xfrm>
            <a:off x="2492830" y="2061025"/>
            <a:ext cx="2177143" cy="3730171"/>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r>
              <a:rPr lang="es-ES" sz="2000" b="1" dirty="0">
                <a:latin typeface="SimSun-ExtB" panose="02010609060101010101" pitchFamily="49" charset="-122"/>
                <a:ea typeface="SimSun-ExtB" panose="02010609060101010101" pitchFamily="49" charset="-122"/>
              </a:rPr>
              <a:t>Arrendamiento de maquinaria</a:t>
            </a:r>
            <a:endParaRPr lang="es-ES" sz="1600" b="1" dirty="0">
              <a:latin typeface="SimSun-ExtB" panose="02010609060101010101" pitchFamily="49" charset="-122"/>
              <a:ea typeface="SimSun-ExtB" panose="02010609060101010101" pitchFamily="49" charset="-122"/>
            </a:endParaRPr>
          </a:p>
          <a:p>
            <a:pPr algn="ctr"/>
            <a:endParaRPr lang="es-ES" sz="2400" b="1" dirty="0">
              <a:latin typeface="SimSun-ExtB" panose="02010609060101010101" pitchFamily="49" charset="-122"/>
              <a:ea typeface="SimSun-ExtB" panose="02010609060101010101" pitchFamily="49" charset="-122"/>
            </a:endParaRPr>
          </a:p>
          <a:p>
            <a:pPr algn="ctr"/>
            <a:r>
              <a:rPr lang="es-ES" sz="2400" b="1" dirty="0">
                <a:latin typeface="SimSun-ExtB" panose="02010609060101010101" pitchFamily="49" charset="-122"/>
                <a:ea typeface="SimSun-ExtB" panose="02010609060101010101" pitchFamily="49" charset="-122"/>
              </a:rPr>
              <a:t>$26,843.54</a:t>
            </a:r>
          </a:p>
          <a:p>
            <a:pPr algn="ctr"/>
            <a:endParaRPr lang="es-ES" dirty="0"/>
          </a:p>
          <a:p>
            <a:pPr algn="ctr"/>
            <a:endParaRPr lang="es-EC" dirty="0"/>
          </a:p>
        </p:txBody>
      </p:sp>
      <p:sp>
        <p:nvSpPr>
          <p:cNvPr id="13" name="Rectángulo: esquinas diagonales redondeadas 12">
            <a:extLst>
              <a:ext uri="{FF2B5EF4-FFF2-40B4-BE49-F238E27FC236}">
                <a16:creationId xmlns:a16="http://schemas.microsoft.com/office/drawing/2014/main" id="{5C2CB817-EC36-F808-08DA-3CD84177618C}"/>
              </a:ext>
            </a:extLst>
          </p:cNvPr>
          <p:cNvSpPr/>
          <p:nvPr/>
        </p:nvSpPr>
        <p:spPr>
          <a:xfrm>
            <a:off x="4835070" y="2061024"/>
            <a:ext cx="2177143" cy="3730171"/>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r>
              <a:rPr lang="es-ES" sz="1400" b="1" dirty="0">
                <a:latin typeface="SimSun-ExtB" panose="02010609060101010101" pitchFamily="49" charset="-122"/>
                <a:ea typeface="SimSun-ExtB" panose="02010609060101010101" pitchFamily="49" charset="-122"/>
              </a:rPr>
              <a:t>Telecomunicaciones</a:t>
            </a:r>
            <a:endParaRPr lang="es-ES" sz="1100" b="1" dirty="0">
              <a:latin typeface="SimSun-ExtB" panose="02010609060101010101" pitchFamily="49" charset="-122"/>
              <a:ea typeface="SimSun-ExtB" panose="02010609060101010101" pitchFamily="49" charset="-122"/>
            </a:endParaRPr>
          </a:p>
          <a:p>
            <a:pPr algn="ctr"/>
            <a:endParaRPr lang="es-ES" sz="2400" b="1" dirty="0">
              <a:latin typeface="SimSun-ExtB" panose="02010609060101010101" pitchFamily="49" charset="-122"/>
              <a:ea typeface="SimSun-ExtB" panose="02010609060101010101" pitchFamily="49" charset="-122"/>
            </a:endParaRPr>
          </a:p>
          <a:p>
            <a:pPr algn="ctr"/>
            <a:r>
              <a:rPr lang="es-ES" sz="2400" b="1" dirty="0">
                <a:latin typeface="SimSun-ExtB" panose="02010609060101010101" pitchFamily="49" charset="-122"/>
                <a:ea typeface="SimSun-ExtB" panose="02010609060101010101" pitchFamily="49" charset="-122"/>
              </a:rPr>
              <a:t>$369.35</a:t>
            </a:r>
          </a:p>
          <a:p>
            <a:pPr algn="ctr"/>
            <a:endParaRPr lang="es-ES" dirty="0"/>
          </a:p>
          <a:p>
            <a:pPr algn="ctr"/>
            <a:endParaRPr lang="es-EC" dirty="0"/>
          </a:p>
        </p:txBody>
      </p:sp>
      <p:sp>
        <p:nvSpPr>
          <p:cNvPr id="18" name="Rectángulo: esquinas diagonales redondeadas 17">
            <a:extLst>
              <a:ext uri="{FF2B5EF4-FFF2-40B4-BE49-F238E27FC236}">
                <a16:creationId xmlns:a16="http://schemas.microsoft.com/office/drawing/2014/main" id="{135C2B19-F6B7-3F82-52C3-6079DDD565A1}"/>
              </a:ext>
            </a:extLst>
          </p:cNvPr>
          <p:cNvSpPr/>
          <p:nvPr/>
        </p:nvSpPr>
        <p:spPr>
          <a:xfrm>
            <a:off x="7199985" y="2061021"/>
            <a:ext cx="2177143" cy="3730171"/>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sz="2000" b="1" dirty="0">
              <a:latin typeface="SimSun-ExtB" panose="02010609060101010101" pitchFamily="49" charset="-122"/>
              <a:ea typeface="SimSun-ExtB" panose="02010609060101010101" pitchFamily="49" charset="-122"/>
            </a:endParaRPr>
          </a:p>
          <a:p>
            <a:pPr algn="ctr"/>
            <a:r>
              <a:rPr lang="es-ES" sz="2000" b="1" dirty="0">
                <a:latin typeface="SimSun-ExtB" panose="02010609060101010101" pitchFamily="49" charset="-122"/>
                <a:ea typeface="SimSun-ExtB" panose="02010609060101010101" pitchFamily="49" charset="-122"/>
              </a:rPr>
              <a:t>Edición Impresión y Reproducción </a:t>
            </a:r>
            <a:endParaRPr lang="es-ES" sz="1600" b="1" dirty="0">
              <a:latin typeface="SimSun-ExtB" panose="02010609060101010101" pitchFamily="49" charset="-122"/>
              <a:ea typeface="SimSun-ExtB" panose="02010609060101010101" pitchFamily="49" charset="-122"/>
            </a:endParaRPr>
          </a:p>
          <a:p>
            <a:pPr algn="ctr"/>
            <a:endParaRPr lang="es-ES" sz="2400" b="1" dirty="0">
              <a:latin typeface="SimSun-ExtB" panose="02010609060101010101" pitchFamily="49" charset="-122"/>
              <a:ea typeface="SimSun-ExtB" panose="02010609060101010101" pitchFamily="49" charset="-122"/>
            </a:endParaRPr>
          </a:p>
          <a:p>
            <a:pPr algn="ctr"/>
            <a:r>
              <a:rPr lang="es-ES" sz="2400" b="1" dirty="0">
                <a:latin typeface="SimSun-ExtB" panose="02010609060101010101" pitchFamily="49" charset="-122"/>
                <a:ea typeface="SimSun-ExtB" panose="02010609060101010101" pitchFamily="49" charset="-122"/>
              </a:rPr>
              <a:t>$176,00</a:t>
            </a:r>
          </a:p>
          <a:p>
            <a:pPr algn="ctr"/>
            <a:endParaRPr lang="es-ES" dirty="0"/>
          </a:p>
          <a:p>
            <a:pPr algn="ctr"/>
            <a:endParaRPr lang="es-EC" dirty="0"/>
          </a:p>
        </p:txBody>
      </p:sp>
      <p:sp>
        <p:nvSpPr>
          <p:cNvPr id="21" name="Rectángulo: esquinas diagonales redondeadas 20">
            <a:extLst>
              <a:ext uri="{FF2B5EF4-FFF2-40B4-BE49-F238E27FC236}">
                <a16:creationId xmlns:a16="http://schemas.microsoft.com/office/drawing/2014/main" id="{D1E1FAE2-C2A0-F88D-546C-43295D566C4E}"/>
              </a:ext>
            </a:extLst>
          </p:cNvPr>
          <p:cNvSpPr/>
          <p:nvPr/>
        </p:nvSpPr>
        <p:spPr>
          <a:xfrm>
            <a:off x="9641099" y="2061022"/>
            <a:ext cx="2177143" cy="3730171"/>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r>
              <a:rPr lang="es-ES" sz="2000" b="1" dirty="0">
                <a:latin typeface="SimSun-ExtB" panose="02010609060101010101" pitchFamily="49" charset="-122"/>
                <a:ea typeface="SimSun-ExtB" panose="02010609060101010101" pitchFamily="49" charset="-122"/>
              </a:rPr>
              <a:t>Servicios Médicos Hospitalarios</a:t>
            </a:r>
            <a:endParaRPr lang="es-ES" sz="1600" b="1" dirty="0">
              <a:latin typeface="SimSun-ExtB" panose="02010609060101010101" pitchFamily="49" charset="-122"/>
              <a:ea typeface="SimSun-ExtB" panose="02010609060101010101" pitchFamily="49" charset="-122"/>
            </a:endParaRPr>
          </a:p>
          <a:p>
            <a:pPr algn="ctr"/>
            <a:endParaRPr lang="es-ES" sz="2400" b="1" dirty="0">
              <a:latin typeface="SimSun-ExtB" panose="02010609060101010101" pitchFamily="49" charset="-122"/>
              <a:ea typeface="SimSun-ExtB" panose="02010609060101010101" pitchFamily="49" charset="-122"/>
            </a:endParaRPr>
          </a:p>
          <a:p>
            <a:pPr algn="ctr"/>
            <a:r>
              <a:rPr lang="es-ES" sz="2400" b="1" dirty="0">
                <a:latin typeface="SimSun-ExtB" panose="02010609060101010101" pitchFamily="49" charset="-122"/>
                <a:ea typeface="SimSun-ExtB" panose="02010609060101010101" pitchFamily="49" charset="-122"/>
              </a:rPr>
              <a:t>$386.88</a:t>
            </a:r>
          </a:p>
          <a:p>
            <a:pPr algn="ctr"/>
            <a:endParaRPr lang="es-ES" dirty="0"/>
          </a:p>
          <a:p>
            <a:pPr algn="ctr"/>
            <a:endParaRPr lang="es-EC" dirty="0"/>
          </a:p>
        </p:txBody>
      </p:sp>
      <p:pic>
        <p:nvPicPr>
          <p:cNvPr id="5" name="Imagen 4">
            <a:extLst>
              <a:ext uri="{FF2B5EF4-FFF2-40B4-BE49-F238E27FC236}">
                <a16:creationId xmlns:a16="http://schemas.microsoft.com/office/drawing/2014/main" id="{8633086F-492D-50CB-9455-E74E5DBB72C5}"/>
              </a:ext>
            </a:extLst>
          </p:cNvPr>
          <p:cNvPicPr>
            <a:picLocks noChangeAspect="1"/>
          </p:cNvPicPr>
          <p:nvPr/>
        </p:nvPicPr>
        <p:blipFill>
          <a:blip r:embed="rId2">
            <a:grayscl/>
          </a:blip>
          <a:stretch>
            <a:fillRect/>
          </a:stretch>
        </p:blipFill>
        <p:spPr>
          <a:xfrm>
            <a:off x="373758" y="2306256"/>
            <a:ext cx="1760312" cy="1234782"/>
          </a:xfrm>
          <a:prstGeom prst="rect">
            <a:avLst/>
          </a:prstGeom>
        </p:spPr>
      </p:pic>
      <p:pic>
        <p:nvPicPr>
          <p:cNvPr id="7" name="Imagen 6">
            <a:extLst>
              <a:ext uri="{FF2B5EF4-FFF2-40B4-BE49-F238E27FC236}">
                <a16:creationId xmlns:a16="http://schemas.microsoft.com/office/drawing/2014/main" id="{A417900A-F67F-7C1C-C93D-ABC76914A7BB}"/>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2819401" y="2188619"/>
            <a:ext cx="1507101" cy="1530711"/>
          </a:xfrm>
          <a:prstGeom prst="rect">
            <a:avLst/>
          </a:prstGeom>
        </p:spPr>
      </p:pic>
      <p:pic>
        <p:nvPicPr>
          <p:cNvPr id="11" name="Gráfico 10" descr="Altavoz de teléfono con relleno sólido">
            <a:extLst>
              <a:ext uri="{FF2B5EF4-FFF2-40B4-BE49-F238E27FC236}">
                <a16:creationId xmlns:a16="http://schemas.microsoft.com/office/drawing/2014/main" id="{62172823-C806-7D71-7251-8396E71F8AE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05667" y="2466447"/>
            <a:ext cx="914400" cy="914400"/>
          </a:xfrm>
          <a:prstGeom prst="rect">
            <a:avLst/>
          </a:prstGeom>
        </p:spPr>
      </p:pic>
      <p:pic>
        <p:nvPicPr>
          <p:cNvPr id="15" name="Imagen 14">
            <a:extLst>
              <a:ext uri="{FF2B5EF4-FFF2-40B4-BE49-F238E27FC236}">
                <a16:creationId xmlns:a16="http://schemas.microsoft.com/office/drawing/2014/main" id="{72F88683-9C3B-25EB-0621-934A104B2770}"/>
              </a:ext>
            </a:extLst>
          </p:cNvPr>
          <p:cNvPicPr>
            <a:picLocks noChangeAspect="1"/>
          </p:cNvPicPr>
          <p:nvPr/>
        </p:nvPicPr>
        <p:blipFill>
          <a:blip r:embed="rId7">
            <a:grayscl/>
          </a:blip>
          <a:stretch>
            <a:fillRect/>
          </a:stretch>
        </p:blipFill>
        <p:spPr>
          <a:xfrm>
            <a:off x="7576562" y="2190222"/>
            <a:ext cx="1500188" cy="1466850"/>
          </a:xfrm>
          <a:prstGeom prst="rect">
            <a:avLst/>
          </a:prstGeom>
        </p:spPr>
      </p:pic>
      <p:pic>
        <p:nvPicPr>
          <p:cNvPr id="19" name="Gráfico 18" descr="Médico con relleno sólido">
            <a:extLst>
              <a:ext uri="{FF2B5EF4-FFF2-40B4-BE49-F238E27FC236}">
                <a16:creationId xmlns:a16="http://schemas.microsoft.com/office/drawing/2014/main" id="{66D748D8-E6FD-324A-8CB3-D4541839508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268851" y="2445658"/>
            <a:ext cx="914400" cy="914400"/>
          </a:xfrm>
          <a:prstGeom prst="rect">
            <a:avLst/>
          </a:prstGeom>
        </p:spPr>
      </p:pic>
      <p:pic>
        <p:nvPicPr>
          <p:cNvPr id="3" name="Imagen 2">
            <a:extLst>
              <a:ext uri="{FF2B5EF4-FFF2-40B4-BE49-F238E27FC236}">
                <a16:creationId xmlns:a16="http://schemas.microsoft.com/office/drawing/2014/main" id="{A4550881-A89D-0A3D-16B2-EB7D92347C7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28727" y="57609"/>
            <a:ext cx="1450146" cy="693051"/>
          </a:xfrm>
          <a:prstGeom prst="rect">
            <a:avLst/>
          </a:prstGeom>
        </p:spPr>
      </p:pic>
    </p:spTree>
    <p:extLst>
      <p:ext uri="{BB962C8B-B14F-4D97-AF65-F5344CB8AC3E}">
        <p14:creationId xmlns:p14="http://schemas.microsoft.com/office/powerpoint/2010/main" val="1712466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0F324A-C207-341A-D7BC-C1E9B71308D5}"/>
              </a:ext>
            </a:extLst>
          </p:cNvPr>
          <p:cNvSpPr>
            <a:spLocks noGrp="1"/>
          </p:cNvSpPr>
          <p:nvPr>
            <p:ph type="title"/>
          </p:nvPr>
        </p:nvSpPr>
        <p:spPr/>
        <p:txBody>
          <a:bodyPr/>
          <a:lstStyle/>
          <a:p>
            <a:pPr algn="ctr"/>
            <a:r>
              <a:rPr lang="es-ES" i="1" dirty="0">
                <a:latin typeface="Perpetua Titling MT" panose="02020502060505020804" pitchFamily="18" charset="0"/>
                <a:ea typeface="SimSun-ExtB" panose="02010609060101010101" pitchFamily="49" charset="-122"/>
              </a:rPr>
              <a:t>EJECUCIÓN ANUAL 2023</a:t>
            </a:r>
            <a:endParaRPr lang="es-EC" i="1" dirty="0">
              <a:latin typeface="Perpetua Titling MT" panose="02020502060505020804" pitchFamily="18" charset="0"/>
              <a:ea typeface="SimSun-ExtB" panose="02010609060101010101" pitchFamily="49" charset="-122"/>
            </a:endParaRPr>
          </a:p>
        </p:txBody>
      </p:sp>
      <p:sp>
        <p:nvSpPr>
          <p:cNvPr id="4" name="Rectángulo: esquinas diagonales redondeadas 3">
            <a:extLst>
              <a:ext uri="{FF2B5EF4-FFF2-40B4-BE49-F238E27FC236}">
                <a16:creationId xmlns:a16="http://schemas.microsoft.com/office/drawing/2014/main" id="{F0BACCF7-9D2F-5825-7205-FD5F6FAAF778}"/>
              </a:ext>
            </a:extLst>
          </p:cNvPr>
          <p:cNvSpPr/>
          <p:nvPr/>
        </p:nvSpPr>
        <p:spPr>
          <a:xfrm>
            <a:off x="159658" y="2061028"/>
            <a:ext cx="2177143" cy="3730171"/>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r>
              <a:rPr lang="es-ES" sz="2400" b="1" dirty="0">
                <a:latin typeface="SimSun-ExtB" panose="02010609060101010101" pitchFamily="49" charset="-122"/>
                <a:ea typeface="SimSun-ExtB" panose="02010609060101010101" pitchFamily="49" charset="-122"/>
              </a:rPr>
              <a:t>Desarrollo del Sistema Informático</a:t>
            </a:r>
          </a:p>
          <a:p>
            <a:pPr algn="ctr"/>
            <a:endParaRPr lang="es-ES" sz="2400" b="1" dirty="0">
              <a:latin typeface="SimSun-ExtB" panose="02010609060101010101" pitchFamily="49" charset="-122"/>
              <a:ea typeface="SimSun-ExtB" panose="02010609060101010101" pitchFamily="49" charset="-122"/>
            </a:endParaRPr>
          </a:p>
          <a:p>
            <a:pPr algn="ctr"/>
            <a:r>
              <a:rPr lang="es-ES" sz="2400" b="1" u="sng" dirty="0">
                <a:effectLst>
                  <a:outerShdw blurRad="38100" dist="38100" dir="2700000" algn="tl">
                    <a:srgbClr val="000000">
                      <a:alpha val="43137"/>
                    </a:srgbClr>
                  </a:outerShdw>
                </a:effectLst>
                <a:latin typeface="SimSun-ExtB" panose="02010609060101010101" pitchFamily="49" charset="-122"/>
                <a:ea typeface="SimSun-ExtB" panose="02010609060101010101" pitchFamily="49" charset="-122"/>
              </a:rPr>
              <a:t>$1355.00</a:t>
            </a:r>
          </a:p>
          <a:p>
            <a:pPr algn="ctr"/>
            <a:endParaRPr lang="es-ES" dirty="0"/>
          </a:p>
          <a:p>
            <a:pPr algn="ctr"/>
            <a:endParaRPr lang="es-EC" dirty="0"/>
          </a:p>
        </p:txBody>
      </p:sp>
      <p:sp>
        <p:nvSpPr>
          <p:cNvPr id="10" name="Rectángulo: esquinas diagonales redondeadas 9">
            <a:extLst>
              <a:ext uri="{FF2B5EF4-FFF2-40B4-BE49-F238E27FC236}">
                <a16:creationId xmlns:a16="http://schemas.microsoft.com/office/drawing/2014/main" id="{2DCA3727-DB4E-AF6B-F691-09063459175B}"/>
              </a:ext>
            </a:extLst>
          </p:cNvPr>
          <p:cNvSpPr/>
          <p:nvPr/>
        </p:nvSpPr>
        <p:spPr>
          <a:xfrm>
            <a:off x="2492830" y="2061025"/>
            <a:ext cx="2177143" cy="3730171"/>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sz="2000" b="1" dirty="0">
              <a:latin typeface="SimSun-ExtB" panose="02010609060101010101" pitchFamily="49" charset="-122"/>
              <a:ea typeface="SimSun-ExtB" panose="02010609060101010101" pitchFamily="49" charset="-122"/>
            </a:endParaRPr>
          </a:p>
          <a:p>
            <a:pPr algn="ctr"/>
            <a:r>
              <a:rPr lang="es-ES" sz="1600" b="1" dirty="0">
                <a:latin typeface="SimSun-ExtB" panose="02010609060101010101" pitchFamily="49" charset="-122"/>
                <a:ea typeface="SimSun-ExtB" panose="02010609060101010101" pitchFamily="49" charset="-122"/>
              </a:rPr>
              <a:t>Mantenimiento y Reparación de Equipos y Sistema Informático</a:t>
            </a:r>
            <a:endParaRPr lang="es-ES" sz="1200" b="1" dirty="0">
              <a:latin typeface="SimSun-ExtB" panose="02010609060101010101" pitchFamily="49" charset="-122"/>
              <a:ea typeface="SimSun-ExtB" panose="02010609060101010101" pitchFamily="49" charset="-122"/>
            </a:endParaRPr>
          </a:p>
          <a:p>
            <a:pPr algn="ctr"/>
            <a:endParaRPr lang="es-ES" sz="2400" b="1" dirty="0">
              <a:latin typeface="SimSun-ExtB" panose="02010609060101010101" pitchFamily="49" charset="-122"/>
              <a:ea typeface="SimSun-ExtB" panose="02010609060101010101" pitchFamily="49" charset="-122"/>
            </a:endParaRPr>
          </a:p>
          <a:p>
            <a:pPr algn="ctr"/>
            <a:r>
              <a:rPr lang="es-ES" sz="2400" b="1" u="sng" dirty="0">
                <a:effectLst>
                  <a:outerShdw blurRad="38100" dist="38100" dir="2700000" algn="tl">
                    <a:srgbClr val="000000">
                      <a:alpha val="43137"/>
                    </a:srgbClr>
                  </a:outerShdw>
                </a:effectLst>
                <a:latin typeface="SimSun-ExtB" panose="02010609060101010101" pitchFamily="49" charset="-122"/>
                <a:ea typeface="SimSun-ExtB" panose="02010609060101010101" pitchFamily="49" charset="-122"/>
              </a:rPr>
              <a:t>$100.50</a:t>
            </a:r>
          </a:p>
          <a:p>
            <a:pPr algn="ctr"/>
            <a:endParaRPr lang="es-ES" dirty="0"/>
          </a:p>
          <a:p>
            <a:pPr algn="ctr"/>
            <a:endParaRPr lang="es-EC" dirty="0"/>
          </a:p>
        </p:txBody>
      </p:sp>
      <p:sp>
        <p:nvSpPr>
          <p:cNvPr id="13" name="Rectángulo: esquinas diagonales redondeadas 12">
            <a:extLst>
              <a:ext uri="{FF2B5EF4-FFF2-40B4-BE49-F238E27FC236}">
                <a16:creationId xmlns:a16="http://schemas.microsoft.com/office/drawing/2014/main" id="{5C2CB817-EC36-F808-08DA-3CD84177618C}"/>
              </a:ext>
            </a:extLst>
          </p:cNvPr>
          <p:cNvSpPr/>
          <p:nvPr/>
        </p:nvSpPr>
        <p:spPr>
          <a:xfrm>
            <a:off x="4835070" y="2061024"/>
            <a:ext cx="2177143" cy="3730171"/>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r>
              <a:rPr lang="es-ES" b="1" dirty="0">
                <a:latin typeface="SimSun-ExtB" panose="02010609060101010101" pitchFamily="49" charset="-122"/>
                <a:ea typeface="SimSun-ExtB" panose="02010609060101010101" pitchFamily="49" charset="-122"/>
              </a:rPr>
              <a:t>Materiales de Oficina</a:t>
            </a:r>
            <a:endParaRPr lang="es-ES" sz="1400" b="1" dirty="0">
              <a:latin typeface="SimSun-ExtB" panose="02010609060101010101" pitchFamily="49" charset="-122"/>
              <a:ea typeface="SimSun-ExtB" panose="02010609060101010101" pitchFamily="49" charset="-122"/>
            </a:endParaRPr>
          </a:p>
          <a:p>
            <a:pPr algn="ctr"/>
            <a:endParaRPr lang="es-ES" sz="2400" b="1" dirty="0">
              <a:latin typeface="SimSun-ExtB" panose="02010609060101010101" pitchFamily="49" charset="-122"/>
              <a:ea typeface="SimSun-ExtB" panose="02010609060101010101" pitchFamily="49" charset="-122"/>
            </a:endParaRPr>
          </a:p>
          <a:p>
            <a:pPr algn="ctr"/>
            <a:endParaRPr lang="es-ES" sz="2400" b="1" dirty="0">
              <a:latin typeface="SimSun-ExtB" panose="02010609060101010101" pitchFamily="49" charset="-122"/>
              <a:ea typeface="SimSun-ExtB" panose="02010609060101010101" pitchFamily="49" charset="-122"/>
            </a:endParaRPr>
          </a:p>
          <a:p>
            <a:pPr algn="ctr"/>
            <a:r>
              <a:rPr lang="es-ES" sz="2400" b="1" u="sng" dirty="0">
                <a:effectLst>
                  <a:outerShdw blurRad="38100" dist="38100" dir="2700000" algn="tl">
                    <a:srgbClr val="000000">
                      <a:alpha val="43137"/>
                    </a:srgbClr>
                  </a:outerShdw>
                </a:effectLst>
                <a:latin typeface="SimSun-ExtB" panose="02010609060101010101" pitchFamily="49" charset="-122"/>
                <a:ea typeface="SimSun-ExtB" panose="02010609060101010101" pitchFamily="49" charset="-122"/>
              </a:rPr>
              <a:t>$211.37</a:t>
            </a:r>
          </a:p>
          <a:p>
            <a:pPr algn="ctr"/>
            <a:endParaRPr lang="es-ES" dirty="0"/>
          </a:p>
          <a:p>
            <a:pPr algn="ctr"/>
            <a:endParaRPr lang="es-EC" dirty="0"/>
          </a:p>
        </p:txBody>
      </p:sp>
      <p:sp>
        <p:nvSpPr>
          <p:cNvPr id="18" name="Rectángulo: esquinas diagonales redondeadas 17">
            <a:extLst>
              <a:ext uri="{FF2B5EF4-FFF2-40B4-BE49-F238E27FC236}">
                <a16:creationId xmlns:a16="http://schemas.microsoft.com/office/drawing/2014/main" id="{135C2B19-F6B7-3F82-52C3-6079DDD565A1}"/>
              </a:ext>
            </a:extLst>
          </p:cNvPr>
          <p:cNvSpPr/>
          <p:nvPr/>
        </p:nvSpPr>
        <p:spPr>
          <a:xfrm>
            <a:off x="7199985" y="2061021"/>
            <a:ext cx="2177143" cy="3730171"/>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sz="2000" b="1" dirty="0">
              <a:latin typeface="SimSun-ExtB" panose="02010609060101010101" pitchFamily="49" charset="-122"/>
              <a:ea typeface="SimSun-ExtB" panose="02010609060101010101" pitchFamily="49" charset="-122"/>
            </a:endParaRPr>
          </a:p>
          <a:p>
            <a:pPr algn="ctr"/>
            <a:r>
              <a:rPr lang="es-ES" sz="2000" b="1" dirty="0">
                <a:latin typeface="SimSun-ExtB" panose="02010609060101010101" pitchFamily="49" charset="-122"/>
                <a:ea typeface="SimSun-ExtB" panose="02010609060101010101" pitchFamily="49" charset="-122"/>
              </a:rPr>
              <a:t>Materiales de Aseo</a:t>
            </a:r>
            <a:endParaRPr lang="es-ES" sz="1600" b="1" dirty="0">
              <a:latin typeface="SimSun-ExtB" panose="02010609060101010101" pitchFamily="49" charset="-122"/>
              <a:ea typeface="SimSun-ExtB" panose="02010609060101010101" pitchFamily="49" charset="-122"/>
            </a:endParaRPr>
          </a:p>
          <a:p>
            <a:pPr algn="ctr"/>
            <a:endParaRPr lang="es-ES" sz="2400" b="1" dirty="0">
              <a:latin typeface="SimSun-ExtB" panose="02010609060101010101" pitchFamily="49" charset="-122"/>
              <a:ea typeface="SimSun-ExtB" panose="02010609060101010101" pitchFamily="49" charset="-122"/>
            </a:endParaRPr>
          </a:p>
          <a:p>
            <a:pPr algn="ctr"/>
            <a:r>
              <a:rPr lang="es-ES" sz="2400" b="1" u="sng" dirty="0">
                <a:effectLst>
                  <a:outerShdw blurRad="38100" dist="38100" dir="2700000" algn="tl">
                    <a:srgbClr val="000000">
                      <a:alpha val="43137"/>
                    </a:srgbClr>
                  </a:outerShdw>
                </a:effectLst>
                <a:latin typeface="SimSun-ExtB" panose="02010609060101010101" pitchFamily="49" charset="-122"/>
                <a:ea typeface="SimSun-ExtB" panose="02010609060101010101" pitchFamily="49" charset="-122"/>
              </a:rPr>
              <a:t>$55.50</a:t>
            </a:r>
          </a:p>
          <a:p>
            <a:pPr algn="ctr"/>
            <a:endParaRPr lang="es-ES" dirty="0"/>
          </a:p>
          <a:p>
            <a:pPr algn="ctr"/>
            <a:endParaRPr lang="es-EC" dirty="0"/>
          </a:p>
        </p:txBody>
      </p:sp>
      <p:sp>
        <p:nvSpPr>
          <p:cNvPr id="21" name="Rectángulo: esquinas diagonales redondeadas 20">
            <a:extLst>
              <a:ext uri="{FF2B5EF4-FFF2-40B4-BE49-F238E27FC236}">
                <a16:creationId xmlns:a16="http://schemas.microsoft.com/office/drawing/2014/main" id="{D1E1FAE2-C2A0-F88D-546C-43295D566C4E}"/>
              </a:ext>
            </a:extLst>
          </p:cNvPr>
          <p:cNvSpPr/>
          <p:nvPr/>
        </p:nvSpPr>
        <p:spPr>
          <a:xfrm>
            <a:off x="9641099" y="2061022"/>
            <a:ext cx="2177143" cy="3730171"/>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sz="1600" b="1" dirty="0">
              <a:latin typeface="SimSun-ExtB" panose="02010609060101010101" pitchFamily="49" charset="-122"/>
              <a:ea typeface="SimSun-ExtB" panose="02010609060101010101" pitchFamily="49" charset="-122"/>
            </a:endParaRPr>
          </a:p>
          <a:p>
            <a:pPr algn="ctr"/>
            <a:r>
              <a:rPr lang="es-ES" sz="1600" b="1" dirty="0">
                <a:latin typeface="SimSun-ExtB" panose="02010609060101010101" pitchFamily="49" charset="-122"/>
                <a:ea typeface="SimSun-ExtB" panose="02010609060101010101" pitchFamily="49" charset="-122"/>
              </a:rPr>
              <a:t>Materiales de Impresión fotografía reproducción y publicaciones</a:t>
            </a:r>
            <a:endParaRPr lang="es-ES" sz="1200" b="1" dirty="0">
              <a:latin typeface="SimSun-ExtB" panose="02010609060101010101" pitchFamily="49" charset="-122"/>
              <a:ea typeface="SimSun-ExtB" panose="02010609060101010101" pitchFamily="49" charset="-122"/>
            </a:endParaRPr>
          </a:p>
          <a:p>
            <a:pPr algn="ctr"/>
            <a:endParaRPr lang="es-ES" sz="2400" b="1" dirty="0">
              <a:latin typeface="SimSun-ExtB" panose="02010609060101010101" pitchFamily="49" charset="-122"/>
              <a:ea typeface="SimSun-ExtB" panose="02010609060101010101" pitchFamily="49" charset="-122"/>
            </a:endParaRPr>
          </a:p>
          <a:p>
            <a:pPr algn="ctr"/>
            <a:r>
              <a:rPr lang="es-ES" sz="2400" b="1" u="sng" dirty="0">
                <a:effectLst>
                  <a:outerShdw blurRad="38100" dist="38100" dir="2700000" algn="tl">
                    <a:srgbClr val="000000">
                      <a:alpha val="43137"/>
                    </a:srgbClr>
                  </a:outerShdw>
                </a:effectLst>
                <a:latin typeface="SimSun-ExtB" panose="02010609060101010101" pitchFamily="49" charset="-122"/>
                <a:ea typeface="SimSun-ExtB" panose="02010609060101010101" pitchFamily="49" charset="-122"/>
              </a:rPr>
              <a:t>$94.40</a:t>
            </a:r>
          </a:p>
          <a:p>
            <a:pPr algn="ctr"/>
            <a:endParaRPr lang="es-ES" dirty="0"/>
          </a:p>
          <a:p>
            <a:pPr algn="ctr"/>
            <a:endParaRPr lang="es-EC" dirty="0"/>
          </a:p>
        </p:txBody>
      </p:sp>
      <p:pic>
        <p:nvPicPr>
          <p:cNvPr id="9" name="Imagen 8">
            <a:extLst>
              <a:ext uri="{FF2B5EF4-FFF2-40B4-BE49-F238E27FC236}">
                <a16:creationId xmlns:a16="http://schemas.microsoft.com/office/drawing/2014/main" id="{97E2B212-7BC6-3D72-0B70-84278586956C}"/>
              </a:ext>
            </a:extLst>
          </p:cNvPr>
          <p:cNvPicPr>
            <a:picLocks noChangeAspect="1"/>
          </p:cNvPicPr>
          <p:nvPr/>
        </p:nvPicPr>
        <p:blipFill>
          <a:blip r:embed="rId2">
            <a:grayscl/>
          </a:blip>
          <a:stretch>
            <a:fillRect/>
          </a:stretch>
        </p:blipFill>
        <p:spPr>
          <a:xfrm>
            <a:off x="464184" y="2188619"/>
            <a:ext cx="1673261" cy="1240381"/>
          </a:xfrm>
          <a:prstGeom prst="rect">
            <a:avLst/>
          </a:prstGeom>
        </p:spPr>
      </p:pic>
      <p:pic>
        <p:nvPicPr>
          <p:cNvPr id="14" name="Imagen 13">
            <a:extLst>
              <a:ext uri="{FF2B5EF4-FFF2-40B4-BE49-F238E27FC236}">
                <a16:creationId xmlns:a16="http://schemas.microsoft.com/office/drawing/2014/main" id="{7FBA159B-4FA4-971D-B672-F9604EC2DED4}"/>
              </a:ext>
            </a:extLst>
          </p:cNvPr>
          <p:cNvPicPr>
            <a:picLocks noChangeAspect="1"/>
          </p:cNvPicPr>
          <p:nvPr/>
        </p:nvPicPr>
        <p:blipFill>
          <a:blip r:embed="rId3"/>
          <a:stretch>
            <a:fillRect/>
          </a:stretch>
        </p:blipFill>
        <p:spPr>
          <a:xfrm>
            <a:off x="2806839" y="2260865"/>
            <a:ext cx="1532931" cy="1325564"/>
          </a:xfrm>
          <a:prstGeom prst="rect">
            <a:avLst/>
          </a:prstGeom>
        </p:spPr>
      </p:pic>
      <p:pic>
        <p:nvPicPr>
          <p:cNvPr id="17" name="Imagen 16">
            <a:extLst>
              <a:ext uri="{FF2B5EF4-FFF2-40B4-BE49-F238E27FC236}">
                <a16:creationId xmlns:a16="http://schemas.microsoft.com/office/drawing/2014/main" id="{C4441FC6-808D-75BC-4633-4DF5EDBC663A}"/>
              </a:ext>
            </a:extLst>
          </p:cNvPr>
          <p:cNvPicPr>
            <a:picLocks noChangeAspect="1"/>
          </p:cNvPicPr>
          <p:nvPr/>
        </p:nvPicPr>
        <p:blipFill>
          <a:blip r:embed="rId4"/>
          <a:stretch>
            <a:fillRect/>
          </a:stretch>
        </p:blipFill>
        <p:spPr>
          <a:xfrm>
            <a:off x="5046550" y="2375015"/>
            <a:ext cx="1750715" cy="1211414"/>
          </a:xfrm>
          <a:prstGeom prst="rect">
            <a:avLst/>
          </a:prstGeom>
        </p:spPr>
      </p:pic>
      <p:pic>
        <p:nvPicPr>
          <p:cNvPr id="22" name="Imagen 21">
            <a:extLst>
              <a:ext uri="{FF2B5EF4-FFF2-40B4-BE49-F238E27FC236}">
                <a16:creationId xmlns:a16="http://schemas.microsoft.com/office/drawing/2014/main" id="{07559BDE-A810-B076-9F9D-7FE86405DC62}"/>
              </a:ext>
            </a:extLst>
          </p:cNvPr>
          <p:cNvPicPr>
            <a:picLocks noChangeAspect="1"/>
          </p:cNvPicPr>
          <p:nvPr/>
        </p:nvPicPr>
        <p:blipFill>
          <a:blip r:embed="rId5">
            <a:grayscl/>
          </a:blip>
          <a:stretch>
            <a:fillRect/>
          </a:stretch>
        </p:blipFill>
        <p:spPr>
          <a:xfrm>
            <a:off x="7627968" y="2375015"/>
            <a:ext cx="1378139" cy="1325538"/>
          </a:xfrm>
          <a:prstGeom prst="rect">
            <a:avLst/>
          </a:prstGeom>
        </p:spPr>
      </p:pic>
      <p:pic>
        <p:nvPicPr>
          <p:cNvPr id="24" name="Imagen 23">
            <a:extLst>
              <a:ext uri="{FF2B5EF4-FFF2-40B4-BE49-F238E27FC236}">
                <a16:creationId xmlns:a16="http://schemas.microsoft.com/office/drawing/2014/main" id="{0939A8F4-A544-B292-1DAD-6ABCDC889EF0}"/>
              </a:ext>
            </a:extLst>
          </p:cNvPr>
          <p:cNvPicPr>
            <a:picLocks noChangeAspect="1"/>
          </p:cNvPicPr>
          <p:nvPr/>
        </p:nvPicPr>
        <p:blipFill>
          <a:blip r:embed="rId6">
            <a:grayscl/>
          </a:blip>
          <a:stretch>
            <a:fillRect/>
          </a:stretch>
        </p:blipFill>
        <p:spPr>
          <a:xfrm>
            <a:off x="10014646" y="2284791"/>
            <a:ext cx="1620347" cy="1144209"/>
          </a:xfrm>
          <a:prstGeom prst="rect">
            <a:avLst/>
          </a:prstGeom>
        </p:spPr>
      </p:pic>
      <p:pic>
        <p:nvPicPr>
          <p:cNvPr id="3" name="Imagen 2">
            <a:extLst>
              <a:ext uri="{FF2B5EF4-FFF2-40B4-BE49-F238E27FC236}">
                <a16:creationId xmlns:a16="http://schemas.microsoft.com/office/drawing/2014/main" id="{0A99AD0E-05D5-4ECD-22D7-6DF3A87AE2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28727" y="57609"/>
            <a:ext cx="1450146" cy="693051"/>
          </a:xfrm>
          <a:prstGeom prst="rect">
            <a:avLst/>
          </a:prstGeom>
        </p:spPr>
      </p:pic>
    </p:spTree>
    <p:extLst>
      <p:ext uri="{BB962C8B-B14F-4D97-AF65-F5344CB8AC3E}">
        <p14:creationId xmlns:p14="http://schemas.microsoft.com/office/powerpoint/2010/main" val="2184291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0F324A-C207-341A-D7BC-C1E9B71308D5}"/>
              </a:ext>
            </a:extLst>
          </p:cNvPr>
          <p:cNvSpPr>
            <a:spLocks noGrp="1"/>
          </p:cNvSpPr>
          <p:nvPr>
            <p:ph type="title"/>
          </p:nvPr>
        </p:nvSpPr>
        <p:spPr/>
        <p:txBody>
          <a:bodyPr/>
          <a:lstStyle/>
          <a:p>
            <a:pPr algn="ctr"/>
            <a:r>
              <a:rPr lang="es-ES" i="1" dirty="0">
                <a:latin typeface="Perpetua Titling MT" panose="02020502060505020804" pitchFamily="18" charset="0"/>
                <a:ea typeface="SimSun-ExtB" panose="02010609060101010101" pitchFamily="49" charset="-122"/>
              </a:rPr>
              <a:t>EJECUCIÓN ANUAL 2023</a:t>
            </a:r>
            <a:endParaRPr lang="es-EC" i="1" dirty="0">
              <a:latin typeface="Perpetua Titling MT" panose="02020502060505020804" pitchFamily="18" charset="0"/>
              <a:ea typeface="SimSun-ExtB" panose="02010609060101010101" pitchFamily="49" charset="-122"/>
            </a:endParaRPr>
          </a:p>
        </p:txBody>
      </p:sp>
      <p:sp>
        <p:nvSpPr>
          <p:cNvPr id="4" name="Rectángulo: esquinas diagonales redondeadas 3">
            <a:extLst>
              <a:ext uri="{FF2B5EF4-FFF2-40B4-BE49-F238E27FC236}">
                <a16:creationId xmlns:a16="http://schemas.microsoft.com/office/drawing/2014/main" id="{F0BACCF7-9D2F-5825-7205-FD5F6FAAF778}"/>
              </a:ext>
            </a:extLst>
          </p:cNvPr>
          <p:cNvSpPr/>
          <p:nvPr/>
        </p:nvSpPr>
        <p:spPr>
          <a:xfrm>
            <a:off x="159658" y="2061028"/>
            <a:ext cx="2177143" cy="3730171"/>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r>
              <a:rPr lang="es-ES" sz="2400" b="1" dirty="0">
                <a:latin typeface="SimSun-ExtB" panose="02010609060101010101" pitchFamily="49" charset="-122"/>
                <a:ea typeface="SimSun-ExtB" panose="02010609060101010101" pitchFamily="49" charset="-122"/>
              </a:rPr>
              <a:t>Tasas Generales </a:t>
            </a:r>
            <a:r>
              <a:rPr lang="es-ES" sz="2000" b="1" dirty="0">
                <a:latin typeface="SimSun-ExtB" panose="02010609060101010101" pitchFamily="49" charset="-122"/>
                <a:ea typeface="SimSun-ExtB" panose="02010609060101010101" pitchFamily="49" charset="-122"/>
              </a:rPr>
              <a:t>(matriculas)</a:t>
            </a:r>
          </a:p>
          <a:p>
            <a:pPr algn="ctr"/>
            <a:endParaRPr lang="es-ES" sz="2000" b="1" dirty="0">
              <a:latin typeface="SimSun-ExtB" panose="02010609060101010101" pitchFamily="49" charset="-122"/>
              <a:ea typeface="SimSun-ExtB" panose="02010609060101010101" pitchFamily="49" charset="-122"/>
            </a:endParaRPr>
          </a:p>
          <a:p>
            <a:pPr algn="ctr"/>
            <a:r>
              <a:rPr lang="es-ES" sz="2400" b="1" u="sng" dirty="0">
                <a:effectLst>
                  <a:outerShdw blurRad="38100" dist="38100" dir="2700000" algn="tl">
                    <a:srgbClr val="000000">
                      <a:alpha val="43137"/>
                    </a:srgbClr>
                  </a:outerShdw>
                </a:effectLst>
                <a:latin typeface="SimSun-ExtB" panose="02010609060101010101" pitchFamily="49" charset="-122"/>
                <a:ea typeface="SimSun-ExtB" panose="02010609060101010101" pitchFamily="49" charset="-122"/>
              </a:rPr>
              <a:t>$570.86</a:t>
            </a:r>
          </a:p>
          <a:p>
            <a:pPr algn="ctr"/>
            <a:endParaRPr lang="es-ES" dirty="0"/>
          </a:p>
          <a:p>
            <a:pPr algn="ctr"/>
            <a:endParaRPr lang="es-EC" dirty="0"/>
          </a:p>
        </p:txBody>
      </p:sp>
      <p:sp>
        <p:nvSpPr>
          <p:cNvPr id="10" name="Rectángulo: esquinas diagonales redondeadas 9">
            <a:extLst>
              <a:ext uri="{FF2B5EF4-FFF2-40B4-BE49-F238E27FC236}">
                <a16:creationId xmlns:a16="http://schemas.microsoft.com/office/drawing/2014/main" id="{2DCA3727-DB4E-AF6B-F691-09063459175B}"/>
              </a:ext>
            </a:extLst>
          </p:cNvPr>
          <p:cNvSpPr/>
          <p:nvPr/>
        </p:nvSpPr>
        <p:spPr>
          <a:xfrm>
            <a:off x="3136898" y="2075526"/>
            <a:ext cx="2177143" cy="3730171"/>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sz="2000" b="1" dirty="0">
              <a:latin typeface="SimSun-ExtB" panose="02010609060101010101" pitchFamily="49" charset="-122"/>
              <a:ea typeface="SimSun-ExtB" panose="02010609060101010101" pitchFamily="49" charset="-122"/>
            </a:endParaRPr>
          </a:p>
          <a:p>
            <a:pPr algn="ctr"/>
            <a:r>
              <a:rPr lang="es-ES" sz="2000" b="1" dirty="0">
                <a:latin typeface="SimSun-ExtB" panose="02010609060101010101" pitchFamily="49" charset="-122"/>
                <a:ea typeface="SimSun-ExtB" panose="02010609060101010101" pitchFamily="49" charset="-122"/>
              </a:rPr>
              <a:t>Seguros</a:t>
            </a:r>
            <a:endParaRPr lang="es-ES" sz="1600" b="1" dirty="0">
              <a:latin typeface="SimSun-ExtB" panose="02010609060101010101" pitchFamily="49" charset="-122"/>
              <a:ea typeface="SimSun-ExtB" panose="02010609060101010101" pitchFamily="49" charset="-122"/>
            </a:endParaRPr>
          </a:p>
          <a:p>
            <a:pPr algn="ctr"/>
            <a:endParaRPr lang="es-ES" sz="2400" b="1" dirty="0">
              <a:latin typeface="SimSun-ExtB" panose="02010609060101010101" pitchFamily="49" charset="-122"/>
              <a:ea typeface="SimSun-ExtB" panose="02010609060101010101" pitchFamily="49" charset="-122"/>
            </a:endParaRPr>
          </a:p>
          <a:p>
            <a:pPr algn="ctr"/>
            <a:r>
              <a:rPr lang="es-ES" sz="2400" b="1" u="sng" dirty="0">
                <a:effectLst>
                  <a:outerShdw blurRad="38100" dist="38100" dir="2700000" algn="tl">
                    <a:srgbClr val="000000">
                      <a:alpha val="43137"/>
                    </a:srgbClr>
                  </a:outerShdw>
                </a:effectLst>
                <a:latin typeface="SimSun-ExtB" panose="02010609060101010101" pitchFamily="49" charset="-122"/>
                <a:ea typeface="SimSun-ExtB" panose="02010609060101010101" pitchFamily="49" charset="-122"/>
              </a:rPr>
              <a:t>$6859.70</a:t>
            </a:r>
          </a:p>
          <a:p>
            <a:pPr algn="ctr"/>
            <a:endParaRPr lang="es-ES" dirty="0"/>
          </a:p>
          <a:p>
            <a:pPr algn="ctr"/>
            <a:endParaRPr lang="es-EC" dirty="0"/>
          </a:p>
        </p:txBody>
      </p:sp>
      <p:sp>
        <p:nvSpPr>
          <p:cNvPr id="13" name="Rectángulo: esquinas diagonales redondeadas 12">
            <a:extLst>
              <a:ext uri="{FF2B5EF4-FFF2-40B4-BE49-F238E27FC236}">
                <a16:creationId xmlns:a16="http://schemas.microsoft.com/office/drawing/2014/main" id="{5C2CB817-EC36-F808-08DA-3CD84177618C}"/>
              </a:ext>
            </a:extLst>
          </p:cNvPr>
          <p:cNvSpPr/>
          <p:nvPr/>
        </p:nvSpPr>
        <p:spPr>
          <a:xfrm>
            <a:off x="5740392" y="2075526"/>
            <a:ext cx="2177143" cy="3730171"/>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b="1" dirty="0">
              <a:latin typeface="SimSun-ExtB" panose="02010609060101010101" pitchFamily="49" charset="-122"/>
              <a:ea typeface="SimSun-ExtB" panose="02010609060101010101" pitchFamily="49" charset="-122"/>
            </a:endParaRPr>
          </a:p>
          <a:p>
            <a:pPr algn="ctr"/>
            <a:r>
              <a:rPr lang="es-ES" b="1" dirty="0">
                <a:latin typeface="SimSun-ExtB" panose="02010609060101010101" pitchFamily="49" charset="-122"/>
                <a:ea typeface="SimSun-ExtB" panose="02010609060101010101" pitchFamily="49" charset="-122"/>
              </a:rPr>
              <a:t>Equipos y Sistemas Informáticos</a:t>
            </a:r>
            <a:endParaRPr lang="es-ES" sz="1400" b="1" dirty="0">
              <a:latin typeface="SimSun-ExtB" panose="02010609060101010101" pitchFamily="49" charset="-122"/>
              <a:ea typeface="SimSun-ExtB" panose="02010609060101010101" pitchFamily="49" charset="-122"/>
            </a:endParaRPr>
          </a:p>
          <a:p>
            <a:pPr algn="ctr"/>
            <a:endParaRPr lang="es-ES" sz="2400" b="1" dirty="0">
              <a:latin typeface="SimSun-ExtB" panose="02010609060101010101" pitchFamily="49" charset="-122"/>
              <a:ea typeface="SimSun-ExtB" panose="02010609060101010101" pitchFamily="49" charset="-122"/>
            </a:endParaRPr>
          </a:p>
          <a:p>
            <a:pPr algn="ctr"/>
            <a:r>
              <a:rPr lang="es-ES" sz="2400" b="1" u="sng" dirty="0">
                <a:effectLst>
                  <a:outerShdw blurRad="38100" dist="38100" dir="2700000" algn="tl">
                    <a:srgbClr val="000000">
                      <a:alpha val="43137"/>
                    </a:srgbClr>
                  </a:outerShdw>
                </a:effectLst>
                <a:latin typeface="SimSun-ExtB" panose="02010609060101010101" pitchFamily="49" charset="-122"/>
                <a:ea typeface="SimSun-ExtB" panose="02010609060101010101" pitchFamily="49" charset="-122"/>
              </a:rPr>
              <a:t>$1304.24</a:t>
            </a:r>
          </a:p>
          <a:p>
            <a:pPr algn="ctr"/>
            <a:endParaRPr lang="es-ES" dirty="0"/>
          </a:p>
          <a:p>
            <a:pPr algn="ctr"/>
            <a:endParaRPr lang="es-EC" dirty="0"/>
          </a:p>
        </p:txBody>
      </p:sp>
      <p:sp>
        <p:nvSpPr>
          <p:cNvPr id="18" name="Rectángulo: esquinas diagonales redondeadas 17">
            <a:extLst>
              <a:ext uri="{FF2B5EF4-FFF2-40B4-BE49-F238E27FC236}">
                <a16:creationId xmlns:a16="http://schemas.microsoft.com/office/drawing/2014/main" id="{135C2B19-F6B7-3F82-52C3-6079DDD565A1}"/>
              </a:ext>
            </a:extLst>
          </p:cNvPr>
          <p:cNvSpPr/>
          <p:nvPr/>
        </p:nvSpPr>
        <p:spPr>
          <a:xfrm>
            <a:off x="8767527" y="2061020"/>
            <a:ext cx="2177143" cy="3730171"/>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S" dirty="0"/>
          </a:p>
          <a:p>
            <a:pPr algn="ctr"/>
            <a:endParaRPr lang="es-ES" dirty="0"/>
          </a:p>
          <a:p>
            <a:pPr algn="ctr"/>
            <a:endParaRPr lang="es-ES" dirty="0"/>
          </a:p>
          <a:p>
            <a:pPr algn="ctr"/>
            <a:endParaRPr lang="es-ES" dirty="0"/>
          </a:p>
          <a:p>
            <a:pPr algn="ctr"/>
            <a:endParaRPr lang="es-ES" dirty="0"/>
          </a:p>
          <a:p>
            <a:pPr algn="ctr"/>
            <a:endParaRPr lang="es-ES" dirty="0"/>
          </a:p>
          <a:p>
            <a:pPr algn="ctr"/>
            <a:endParaRPr lang="es-ES" sz="2000" b="1" dirty="0">
              <a:latin typeface="SimSun-ExtB" panose="02010609060101010101" pitchFamily="49" charset="-122"/>
              <a:ea typeface="SimSun-ExtB" panose="02010609060101010101" pitchFamily="49" charset="-122"/>
            </a:endParaRPr>
          </a:p>
          <a:p>
            <a:pPr algn="ctr"/>
            <a:r>
              <a:rPr lang="es-ES" sz="2000" b="1" dirty="0">
                <a:latin typeface="SimSun-ExtB" panose="02010609060101010101" pitchFamily="49" charset="-122"/>
                <a:ea typeface="SimSun-ExtB" panose="02010609060101010101" pitchFamily="49" charset="-122"/>
              </a:rPr>
              <a:t>Consultorías Asesorías</a:t>
            </a:r>
            <a:endParaRPr lang="es-ES" sz="1600" b="1" dirty="0">
              <a:latin typeface="SimSun-ExtB" panose="02010609060101010101" pitchFamily="49" charset="-122"/>
              <a:ea typeface="SimSun-ExtB" panose="02010609060101010101" pitchFamily="49" charset="-122"/>
            </a:endParaRPr>
          </a:p>
          <a:p>
            <a:pPr algn="ctr"/>
            <a:endParaRPr lang="es-ES" sz="2400" b="1" dirty="0">
              <a:latin typeface="SimSun-ExtB" panose="02010609060101010101" pitchFamily="49" charset="-122"/>
              <a:ea typeface="SimSun-ExtB" panose="02010609060101010101" pitchFamily="49" charset="-122"/>
            </a:endParaRPr>
          </a:p>
          <a:p>
            <a:pPr algn="ctr"/>
            <a:r>
              <a:rPr lang="es-ES" sz="2400" b="1" u="sng" dirty="0">
                <a:effectLst>
                  <a:outerShdw blurRad="38100" dist="38100" dir="2700000" algn="tl">
                    <a:srgbClr val="000000">
                      <a:alpha val="43137"/>
                    </a:srgbClr>
                  </a:outerShdw>
                </a:effectLst>
                <a:latin typeface="SimSun-ExtB" panose="02010609060101010101" pitchFamily="49" charset="-122"/>
                <a:ea typeface="SimSun-ExtB" panose="02010609060101010101" pitchFamily="49" charset="-122"/>
              </a:rPr>
              <a:t>$1442.54</a:t>
            </a:r>
          </a:p>
          <a:p>
            <a:pPr algn="ctr"/>
            <a:endParaRPr lang="es-ES" dirty="0"/>
          </a:p>
          <a:p>
            <a:pPr algn="ctr"/>
            <a:endParaRPr lang="es-EC" dirty="0"/>
          </a:p>
        </p:txBody>
      </p:sp>
      <p:pic>
        <p:nvPicPr>
          <p:cNvPr id="22" name="Imagen 21">
            <a:extLst>
              <a:ext uri="{FF2B5EF4-FFF2-40B4-BE49-F238E27FC236}">
                <a16:creationId xmlns:a16="http://schemas.microsoft.com/office/drawing/2014/main" id="{07559BDE-A810-B076-9F9D-7FE86405DC62}"/>
              </a:ext>
            </a:extLst>
          </p:cNvPr>
          <p:cNvPicPr>
            <a:picLocks noChangeAspect="1"/>
          </p:cNvPicPr>
          <p:nvPr/>
        </p:nvPicPr>
        <p:blipFill>
          <a:blip r:embed="rId2">
            <a:grayscl/>
          </a:blip>
          <a:stretch>
            <a:fillRect/>
          </a:stretch>
        </p:blipFill>
        <p:spPr>
          <a:xfrm>
            <a:off x="9167028" y="2400680"/>
            <a:ext cx="1378139" cy="1325538"/>
          </a:xfrm>
          <a:prstGeom prst="rect">
            <a:avLst/>
          </a:prstGeom>
        </p:spPr>
      </p:pic>
      <p:pic>
        <p:nvPicPr>
          <p:cNvPr id="5" name="Imagen 4">
            <a:extLst>
              <a:ext uri="{FF2B5EF4-FFF2-40B4-BE49-F238E27FC236}">
                <a16:creationId xmlns:a16="http://schemas.microsoft.com/office/drawing/2014/main" id="{EAF41D63-949C-8B69-3808-7997E8633DE4}"/>
              </a:ext>
            </a:extLst>
          </p:cNvPr>
          <p:cNvPicPr>
            <a:picLocks noChangeAspect="1"/>
          </p:cNvPicPr>
          <p:nvPr/>
        </p:nvPicPr>
        <p:blipFill>
          <a:blip r:embed="rId3">
            <a:grayscl/>
          </a:blip>
          <a:stretch>
            <a:fillRect/>
          </a:stretch>
        </p:blipFill>
        <p:spPr>
          <a:xfrm>
            <a:off x="486374" y="2374990"/>
            <a:ext cx="1635435" cy="1325563"/>
          </a:xfrm>
          <a:prstGeom prst="rect">
            <a:avLst/>
          </a:prstGeom>
        </p:spPr>
      </p:pic>
      <p:pic>
        <p:nvPicPr>
          <p:cNvPr id="7" name="Imagen 6">
            <a:extLst>
              <a:ext uri="{FF2B5EF4-FFF2-40B4-BE49-F238E27FC236}">
                <a16:creationId xmlns:a16="http://schemas.microsoft.com/office/drawing/2014/main" id="{26E77A0E-D2C5-807E-1AD2-B10AC848780D}"/>
              </a:ext>
            </a:extLst>
          </p:cNvPr>
          <p:cNvPicPr>
            <a:picLocks noChangeAspect="1"/>
          </p:cNvPicPr>
          <p:nvPr/>
        </p:nvPicPr>
        <p:blipFill>
          <a:blip r:embed="rId4">
            <a:grayscl/>
          </a:blip>
          <a:stretch>
            <a:fillRect/>
          </a:stretch>
        </p:blipFill>
        <p:spPr>
          <a:xfrm>
            <a:off x="3340135" y="2374990"/>
            <a:ext cx="1770667" cy="1018801"/>
          </a:xfrm>
          <a:prstGeom prst="rect">
            <a:avLst/>
          </a:prstGeom>
        </p:spPr>
      </p:pic>
      <p:pic>
        <p:nvPicPr>
          <p:cNvPr id="11" name="Imagen 10">
            <a:extLst>
              <a:ext uri="{FF2B5EF4-FFF2-40B4-BE49-F238E27FC236}">
                <a16:creationId xmlns:a16="http://schemas.microsoft.com/office/drawing/2014/main" id="{D72ED0F8-0D03-FA37-68D0-E3806410F0FA}"/>
              </a:ext>
            </a:extLst>
          </p:cNvPr>
          <p:cNvPicPr>
            <a:picLocks noChangeAspect="1"/>
          </p:cNvPicPr>
          <p:nvPr/>
        </p:nvPicPr>
        <p:blipFill>
          <a:blip r:embed="rId5">
            <a:grayscl/>
          </a:blip>
          <a:stretch>
            <a:fillRect/>
          </a:stretch>
        </p:blipFill>
        <p:spPr>
          <a:xfrm>
            <a:off x="6037943" y="2391989"/>
            <a:ext cx="1694151" cy="1253581"/>
          </a:xfrm>
          <a:prstGeom prst="rect">
            <a:avLst/>
          </a:prstGeom>
        </p:spPr>
      </p:pic>
      <p:pic>
        <p:nvPicPr>
          <p:cNvPr id="3" name="Imagen 2">
            <a:extLst>
              <a:ext uri="{FF2B5EF4-FFF2-40B4-BE49-F238E27FC236}">
                <a16:creationId xmlns:a16="http://schemas.microsoft.com/office/drawing/2014/main" id="{B8349317-AE52-8B30-1C93-F6055493F4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28727" y="57609"/>
            <a:ext cx="1450146" cy="693051"/>
          </a:xfrm>
          <a:prstGeom prst="rect">
            <a:avLst/>
          </a:prstGeom>
        </p:spPr>
      </p:pic>
    </p:spTree>
    <p:extLst>
      <p:ext uri="{BB962C8B-B14F-4D97-AF65-F5344CB8AC3E}">
        <p14:creationId xmlns:p14="http://schemas.microsoft.com/office/powerpoint/2010/main" val="1614781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A78D28-9870-CA6A-9261-54FDC101AE75}"/>
              </a:ext>
            </a:extLst>
          </p:cNvPr>
          <p:cNvSpPr>
            <a:spLocks noGrp="1"/>
          </p:cNvSpPr>
          <p:nvPr>
            <p:ph type="title"/>
          </p:nvPr>
        </p:nvSpPr>
        <p:spPr/>
        <p:txBody>
          <a:bodyPr/>
          <a:lstStyle/>
          <a:p>
            <a:r>
              <a:rPr lang="es-ES" dirty="0"/>
              <a:t>VALOR EJECUTADO</a:t>
            </a:r>
            <a:endParaRPr lang="es-EC" dirty="0"/>
          </a:p>
        </p:txBody>
      </p:sp>
      <p:sp>
        <p:nvSpPr>
          <p:cNvPr id="4" name="Diagrama de flujo: proceso alternativo 3">
            <a:extLst>
              <a:ext uri="{FF2B5EF4-FFF2-40B4-BE49-F238E27FC236}">
                <a16:creationId xmlns:a16="http://schemas.microsoft.com/office/drawing/2014/main" id="{B3244902-F025-8A98-2DAB-8D0B40693E8D}"/>
              </a:ext>
            </a:extLst>
          </p:cNvPr>
          <p:cNvSpPr/>
          <p:nvPr/>
        </p:nvSpPr>
        <p:spPr>
          <a:xfrm>
            <a:off x="3323771" y="1538515"/>
            <a:ext cx="5544457" cy="4954360"/>
          </a:xfrm>
          <a:prstGeom prst="flowChartAlternateProces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C" sz="2400" i="1" dirty="0">
              <a:solidFill>
                <a:srgbClr val="000000"/>
              </a:solidFill>
              <a:effectLst/>
              <a:latin typeface="Perpetua Titling MT" panose="02020502060505020804" pitchFamily="18" charset="0"/>
            </a:endParaRPr>
          </a:p>
          <a:p>
            <a:pPr algn="ctr"/>
            <a:endParaRPr lang="es-EC" sz="2400" i="1" dirty="0">
              <a:solidFill>
                <a:srgbClr val="000000"/>
              </a:solidFill>
              <a:latin typeface="Perpetua Titling MT" panose="02020502060505020804" pitchFamily="18" charset="0"/>
            </a:endParaRPr>
          </a:p>
          <a:p>
            <a:pPr algn="ctr"/>
            <a:r>
              <a:rPr lang="es-EC" sz="2800" i="1" dirty="0">
                <a:solidFill>
                  <a:srgbClr val="000000"/>
                </a:solidFill>
                <a:effectLst/>
                <a:latin typeface="Perpetua Titling MT" panose="02020502060505020804" pitchFamily="18" charset="0"/>
              </a:rPr>
              <a:t>TOTAL EJECUTADO 2023</a:t>
            </a:r>
          </a:p>
          <a:p>
            <a:pPr algn="ctr"/>
            <a:endParaRPr lang="es-EC" sz="2800" dirty="0">
              <a:solidFill>
                <a:srgbClr val="000000"/>
              </a:solidFill>
              <a:latin typeface="Perpetua Titling MT" panose="02020502060505020804" pitchFamily="18" charset="0"/>
            </a:endParaRPr>
          </a:p>
          <a:p>
            <a:pPr algn="ctr"/>
            <a:r>
              <a:rPr lang="es-EC" sz="3200" b="1" dirty="0">
                <a:solidFill>
                  <a:srgbClr val="000000"/>
                </a:solidFill>
                <a:effectLst/>
                <a:latin typeface="Perpetua Titling MT" panose="02020502060505020804" pitchFamily="18" charset="0"/>
              </a:rPr>
              <a:t>$ 202,235.75 </a:t>
            </a:r>
          </a:p>
          <a:p>
            <a:pPr algn="ctr"/>
            <a:endParaRPr lang="es-EC" dirty="0">
              <a:solidFill>
                <a:srgbClr val="000000"/>
              </a:solidFill>
              <a:latin typeface="Times New Roman" panose="02020603050405020304" pitchFamily="18" charset="0"/>
            </a:endParaRPr>
          </a:p>
          <a:p>
            <a:pPr algn="ctr"/>
            <a:endParaRPr lang="es-EC" dirty="0"/>
          </a:p>
        </p:txBody>
      </p:sp>
      <p:pic>
        <p:nvPicPr>
          <p:cNvPr id="6" name="Gráfico 5" descr="Gráfico de barras con relleno sólido">
            <a:extLst>
              <a:ext uri="{FF2B5EF4-FFF2-40B4-BE49-F238E27FC236}">
                <a16:creationId xmlns:a16="http://schemas.microsoft.com/office/drawing/2014/main" id="{B8E210FB-C955-42B5-D9AF-0C96DD8265C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71657" y="4996542"/>
            <a:ext cx="1342572" cy="1342572"/>
          </a:xfrm>
          <a:prstGeom prst="rect">
            <a:avLst/>
          </a:prstGeom>
        </p:spPr>
      </p:pic>
      <p:pic>
        <p:nvPicPr>
          <p:cNvPr id="8" name="Gráfico 7" descr="Dólar con relleno sólido">
            <a:extLst>
              <a:ext uri="{FF2B5EF4-FFF2-40B4-BE49-F238E27FC236}">
                <a16:creationId xmlns:a16="http://schemas.microsoft.com/office/drawing/2014/main" id="{0D8BC732-92AC-49FA-58DD-40F5C287750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23771" y="3955710"/>
            <a:ext cx="914400" cy="914400"/>
          </a:xfrm>
          <a:prstGeom prst="rect">
            <a:avLst/>
          </a:prstGeom>
        </p:spPr>
      </p:pic>
      <p:pic>
        <p:nvPicPr>
          <p:cNvPr id="10" name="Gráfico 9" descr="Monedas con relleno sólido">
            <a:extLst>
              <a:ext uri="{FF2B5EF4-FFF2-40B4-BE49-F238E27FC236}">
                <a16:creationId xmlns:a16="http://schemas.microsoft.com/office/drawing/2014/main" id="{A20CD5DF-D6F8-9972-5688-13C4226C6BD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485743" y="2159000"/>
            <a:ext cx="914400" cy="914400"/>
          </a:xfrm>
          <a:prstGeom prst="rect">
            <a:avLst/>
          </a:prstGeom>
        </p:spPr>
      </p:pic>
      <p:pic>
        <p:nvPicPr>
          <p:cNvPr id="12" name="Gráfico 11" descr="Gráfico de barras con tendencia alcista con relleno sólido">
            <a:extLst>
              <a:ext uri="{FF2B5EF4-FFF2-40B4-BE49-F238E27FC236}">
                <a16:creationId xmlns:a16="http://schemas.microsoft.com/office/drawing/2014/main" id="{DB1CD5CF-46A0-1CF9-AF25-D9786DFA03C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577771" y="2159000"/>
            <a:ext cx="914400" cy="914400"/>
          </a:xfrm>
          <a:prstGeom prst="rect">
            <a:avLst/>
          </a:prstGeom>
        </p:spPr>
      </p:pic>
      <p:pic>
        <p:nvPicPr>
          <p:cNvPr id="3" name="Imagen 2">
            <a:extLst>
              <a:ext uri="{FF2B5EF4-FFF2-40B4-BE49-F238E27FC236}">
                <a16:creationId xmlns:a16="http://schemas.microsoft.com/office/drawing/2014/main" id="{9EFD7CEA-3B39-49E5-4F90-FB6AE2EB363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28727" y="57609"/>
            <a:ext cx="1450146" cy="693051"/>
          </a:xfrm>
          <a:prstGeom prst="rect">
            <a:avLst/>
          </a:prstGeom>
        </p:spPr>
      </p:pic>
    </p:spTree>
    <p:extLst>
      <p:ext uri="{BB962C8B-B14F-4D97-AF65-F5344CB8AC3E}">
        <p14:creationId xmlns:p14="http://schemas.microsoft.com/office/powerpoint/2010/main" val="25556897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FB765D-DC6F-068D-6448-022D667215DC}"/>
              </a:ext>
            </a:extLst>
          </p:cNvPr>
          <p:cNvSpPr>
            <a:spLocks noGrp="1"/>
          </p:cNvSpPr>
          <p:nvPr>
            <p:ph type="title"/>
          </p:nvPr>
        </p:nvSpPr>
        <p:spPr/>
        <p:txBody>
          <a:bodyPr/>
          <a:lstStyle/>
          <a:p>
            <a:pPr algn="ctr"/>
            <a:r>
              <a:rPr lang="es-ES" i="1" dirty="0">
                <a:effectLst>
                  <a:outerShdw blurRad="38100" dist="38100" dir="2700000" algn="tl">
                    <a:srgbClr val="000000">
                      <a:alpha val="43137"/>
                    </a:srgbClr>
                  </a:outerShdw>
                </a:effectLst>
              </a:rPr>
              <a:t>OBRAS PARROQUIA SAN FRANCISCO DE SAGEO</a:t>
            </a:r>
            <a:endParaRPr lang="es-EC" i="1" dirty="0">
              <a:effectLst>
                <a:outerShdw blurRad="38100" dist="38100" dir="2700000" algn="tl">
                  <a:srgbClr val="000000">
                    <a:alpha val="43137"/>
                  </a:srgbClr>
                </a:outerShdw>
              </a:effectLst>
            </a:endParaRPr>
          </a:p>
        </p:txBody>
      </p:sp>
      <p:sp>
        <p:nvSpPr>
          <p:cNvPr id="4" name="Diagrama de flujo: proceso alternativo 3">
            <a:extLst>
              <a:ext uri="{FF2B5EF4-FFF2-40B4-BE49-F238E27FC236}">
                <a16:creationId xmlns:a16="http://schemas.microsoft.com/office/drawing/2014/main" id="{D8801452-D620-7FFF-273F-31F6B0524832}"/>
              </a:ext>
            </a:extLst>
          </p:cNvPr>
          <p:cNvSpPr/>
          <p:nvPr/>
        </p:nvSpPr>
        <p:spPr>
          <a:xfrm>
            <a:off x="497114" y="1690688"/>
            <a:ext cx="3236686" cy="5167311"/>
          </a:xfrm>
          <a:prstGeom prst="flowChartAlternateProcess">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S" dirty="0">
                <a:latin typeface="Bahnschrift Light" panose="020B0502040204020203" pitchFamily="34" charset="0"/>
              </a:rPr>
              <a:t>Materiales de Construcción Adquisición de TUBOS PVC perfilado tipo B, interior liso, exterior corrugado D =760 MM nominal x 6 metros</a:t>
            </a: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r>
              <a:rPr lang="es-EC" b="1" dirty="0">
                <a:latin typeface="Bahnschrift Light" panose="020B0502040204020203" pitchFamily="34" charset="0"/>
              </a:rPr>
              <a:t>COSTO </a:t>
            </a:r>
          </a:p>
          <a:p>
            <a:pPr algn="ctr"/>
            <a:r>
              <a:rPr lang="es-EC" b="1" dirty="0">
                <a:latin typeface="Bahnschrift Light" panose="020B0502040204020203" pitchFamily="34" charset="0"/>
              </a:rPr>
              <a:t>$ 1800,00</a:t>
            </a:r>
          </a:p>
        </p:txBody>
      </p:sp>
      <p:pic>
        <p:nvPicPr>
          <p:cNvPr id="6" name="Imagen 5">
            <a:extLst>
              <a:ext uri="{FF2B5EF4-FFF2-40B4-BE49-F238E27FC236}">
                <a16:creationId xmlns:a16="http://schemas.microsoft.com/office/drawing/2014/main" id="{69FCA586-E341-EE05-F6F3-1377A63B2F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542" y="3713768"/>
            <a:ext cx="2873829" cy="2235200"/>
          </a:xfrm>
          <a:prstGeom prst="rect">
            <a:avLst/>
          </a:prstGeom>
        </p:spPr>
      </p:pic>
      <p:sp>
        <p:nvSpPr>
          <p:cNvPr id="7" name="Diagrama de flujo: proceso alternativo 6">
            <a:extLst>
              <a:ext uri="{FF2B5EF4-FFF2-40B4-BE49-F238E27FC236}">
                <a16:creationId xmlns:a16="http://schemas.microsoft.com/office/drawing/2014/main" id="{91DE9D34-AF43-8EA1-4F33-98D733D81C8A}"/>
              </a:ext>
            </a:extLst>
          </p:cNvPr>
          <p:cNvSpPr/>
          <p:nvPr/>
        </p:nvSpPr>
        <p:spPr>
          <a:xfrm>
            <a:off x="4132942" y="1683204"/>
            <a:ext cx="3410858" cy="5167312"/>
          </a:xfrm>
          <a:prstGeom prst="flowChartAlternateProcess">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S" dirty="0">
                <a:latin typeface="Bahnschrift Light" panose="020B0502040204020203" pitchFamily="34" charset="0"/>
              </a:rPr>
              <a:t>Maquinaria y Equipos ALQUILER DE UNA RETROEXCAVADORA PARA LOS TRABAJOS EN SAGEO</a:t>
            </a: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r>
              <a:rPr lang="es-EC" b="1" dirty="0">
                <a:latin typeface="Bahnschrift Light" panose="020B0502040204020203" pitchFamily="34" charset="0"/>
              </a:rPr>
              <a:t>COSTO </a:t>
            </a:r>
          </a:p>
          <a:p>
            <a:pPr algn="ctr"/>
            <a:r>
              <a:rPr lang="es-EC" b="1" dirty="0">
                <a:latin typeface="Bahnschrift Light" panose="020B0502040204020203" pitchFamily="34" charset="0"/>
              </a:rPr>
              <a:t>$ 2800,00</a:t>
            </a:r>
          </a:p>
        </p:txBody>
      </p:sp>
      <p:pic>
        <p:nvPicPr>
          <p:cNvPr id="8" name="Picture 2" descr="Puede ser una imagen de al aire libre">
            <a:extLst>
              <a:ext uri="{FF2B5EF4-FFF2-40B4-BE49-F238E27FC236}">
                <a16:creationId xmlns:a16="http://schemas.microsoft.com/office/drawing/2014/main" id="{B0D191F7-1ACA-07E4-DF3D-2917F7DC69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7018"/>
          <a:stretch/>
        </p:blipFill>
        <p:spPr bwMode="auto">
          <a:xfrm>
            <a:off x="4828267" y="3254262"/>
            <a:ext cx="2020207" cy="2235200"/>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a:extLst>
              <a:ext uri="{FF2B5EF4-FFF2-40B4-BE49-F238E27FC236}">
                <a16:creationId xmlns:a16="http://schemas.microsoft.com/office/drawing/2014/main" id="{688B82CD-A134-DFF7-1DFE-FCBE40F75223}"/>
              </a:ext>
            </a:extLst>
          </p:cNvPr>
          <p:cNvPicPr>
            <a:picLocks noChangeAspect="1"/>
          </p:cNvPicPr>
          <p:nvPr/>
        </p:nvPicPr>
        <p:blipFill>
          <a:blip r:embed="rId4"/>
          <a:stretch>
            <a:fillRect/>
          </a:stretch>
        </p:blipFill>
        <p:spPr>
          <a:xfrm>
            <a:off x="71284" y="365125"/>
            <a:ext cx="1534075" cy="1119340"/>
          </a:xfrm>
          <a:prstGeom prst="rect">
            <a:avLst/>
          </a:prstGeom>
        </p:spPr>
      </p:pic>
      <p:pic>
        <p:nvPicPr>
          <p:cNvPr id="14" name="Imagen 13">
            <a:extLst>
              <a:ext uri="{FF2B5EF4-FFF2-40B4-BE49-F238E27FC236}">
                <a16:creationId xmlns:a16="http://schemas.microsoft.com/office/drawing/2014/main" id="{F0B92A0C-2E81-9952-EF95-FF865DDA1632}"/>
              </a:ext>
            </a:extLst>
          </p:cNvPr>
          <p:cNvPicPr>
            <a:picLocks noChangeAspect="1"/>
          </p:cNvPicPr>
          <p:nvPr/>
        </p:nvPicPr>
        <p:blipFill rotWithShape="1">
          <a:blip r:embed="rId5"/>
          <a:srcRect l="1049" t="7657" b="3509"/>
          <a:stretch/>
        </p:blipFill>
        <p:spPr>
          <a:xfrm>
            <a:off x="10904133" y="784563"/>
            <a:ext cx="899333" cy="638629"/>
          </a:xfrm>
          <a:prstGeom prst="rect">
            <a:avLst/>
          </a:prstGeom>
        </p:spPr>
      </p:pic>
      <p:sp>
        <p:nvSpPr>
          <p:cNvPr id="15" name="Diagrama de flujo: proceso alternativo 14">
            <a:extLst>
              <a:ext uri="{FF2B5EF4-FFF2-40B4-BE49-F238E27FC236}">
                <a16:creationId xmlns:a16="http://schemas.microsoft.com/office/drawing/2014/main" id="{BE9749A2-FB46-C83E-0044-04B81BACC292}"/>
              </a:ext>
            </a:extLst>
          </p:cNvPr>
          <p:cNvSpPr/>
          <p:nvPr/>
        </p:nvSpPr>
        <p:spPr>
          <a:xfrm>
            <a:off x="7942942" y="1683204"/>
            <a:ext cx="3410858" cy="5167312"/>
          </a:xfrm>
          <a:prstGeom prst="flowChartAlternateProcess">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S" dirty="0">
                <a:latin typeface="Bahnschrift Light" panose="020B0502040204020203" pitchFamily="34" charset="0"/>
              </a:rPr>
              <a:t>CONSULTORIA PARA LEVANTAMIENTO TOPOGRAFICO Y ESTUDIO DE SUELO CBR DE 3 TRAMOS VIALES EN LA PARROQUIA SAGEO</a:t>
            </a: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endParaRPr lang="es-ES" dirty="0">
              <a:latin typeface="Bahnschrift Light" panose="020B0502040204020203" pitchFamily="34" charset="0"/>
            </a:endParaRPr>
          </a:p>
          <a:p>
            <a:pPr algn="ctr"/>
            <a:r>
              <a:rPr lang="es-EC" b="1" dirty="0">
                <a:latin typeface="Bahnschrift Light" panose="020B0502040204020203" pitchFamily="34" charset="0"/>
              </a:rPr>
              <a:t>COSTO </a:t>
            </a:r>
          </a:p>
          <a:p>
            <a:pPr algn="ctr"/>
            <a:r>
              <a:rPr lang="es-EC" b="1" dirty="0">
                <a:latin typeface="Bahnschrift Light" panose="020B0502040204020203" pitchFamily="34" charset="0"/>
              </a:rPr>
              <a:t>$ 1,442.54</a:t>
            </a:r>
          </a:p>
        </p:txBody>
      </p:sp>
      <p:pic>
        <p:nvPicPr>
          <p:cNvPr id="17" name="Imagen 16">
            <a:extLst>
              <a:ext uri="{FF2B5EF4-FFF2-40B4-BE49-F238E27FC236}">
                <a16:creationId xmlns:a16="http://schemas.microsoft.com/office/drawing/2014/main" id="{0BC543EA-F839-3FA4-862D-629A94ED72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28767" y="3429000"/>
            <a:ext cx="1639208" cy="2185611"/>
          </a:xfrm>
          <a:prstGeom prst="rect">
            <a:avLst/>
          </a:prstGeom>
        </p:spPr>
      </p:pic>
      <p:pic>
        <p:nvPicPr>
          <p:cNvPr id="3" name="Imagen 2">
            <a:extLst>
              <a:ext uri="{FF2B5EF4-FFF2-40B4-BE49-F238E27FC236}">
                <a16:creationId xmlns:a16="http://schemas.microsoft.com/office/drawing/2014/main" id="{DE5910B8-1466-7D55-B735-3B3FF1D477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28727" y="57609"/>
            <a:ext cx="1450146" cy="693051"/>
          </a:xfrm>
          <a:prstGeom prst="rect">
            <a:avLst/>
          </a:prstGeom>
        </p:spPr>
      </p:pic>
    </p:spTree>
    <p:extLst>
      <p:ext uri="{BB962C8B-B14F-4D97-AF65-F5344CB8AC3E}">
        <p14:creationId xmlns:p14="http://schemas.microsoft.com/office/powerpoint/2010/main" val="116608692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1859</TotalTime>
  <Words>2112</Words>
  <Application>Microsoft Office PowerPoint</Application>
  <PresentationFormat>Panorámica</PresentationFormat>
  <Paragraphs>741</Paragraphs>
  <Slides>28</Slides>
  <Notes>0</Notes>
  <HiddenSlides>0</HiddenSlides>
  <MMClips>0</MMClips>
  <ScaleCrop>false</ScaleCrop>
  <HeadingPairs>
    <vt:vector size="6" baseType="variant">
      <vt:variant>
        <vt:lpstr>Fuentes usadas</vt:lpstr>
      </vt:variant>
      <vt:variant>
        <vt:i4>17</vt:i4>
      </vt:variant>
      <vt:variant>
        <vt:lpstr>Tema</vt:lpstr>
      </vt:variant>
      <vt:variant>
        <vt:i4>1</vt:i4>
      </vt:variant>
      <vt:variant>
        <vt:lpstr>Títulos de diapositiva</vt:lpstr>
      </vt:variant>
      <vt:variant>
        <vt:i4>28</vt:i4>
      </vt:variant>
    </vt:vector>
  </HeadingPairs>
  <TitlesOfParts>
    <vt:vector size="46" baseType="lpstr">
      <vt:lpstr>SimSun-ExtB</vt:lpstr>
      <vt:lpstr>Yu Gothic Light</vt:lpstr>
      <vt:lpstr>Arial</vt:lpstr>
      <vt:lpstr>Bahnschrift Light</vt:lpstr>
      <vt:lpstr>Bell MT</vt:lpstr>
      <vt:lpstr>Calibri</vt:lpstr>
      <vt:lpstr>Calibri Light</vt:lpstr>
      <vt:lpstr>Californian FB</vt:lpstr>
      <vt:lpstr>Cambria</vt:lpstr>
      <vt:lpstr>Cambria Math</vt:lpstr>
      <vt:lpstr>Candara Light</vt:lpstr>
      <vt:lpstr>Footlight MT Light</vt:lpstr>
      <vt:lpstr>Imprint MT Shadow</vt:lpstr>
      <vt:lpstr>Lucida Sans Unicode</vt:lpstr>
      <vt:lpstr>Perpetua Titling MT</vt:lpstr>
      <vt:lpstr>Times New Roman</vt:lpstr>
      <vt:lpstr>Wingdings</vt:lpstr>
      <vt:lpstr>Tema de Office</vt:lpstr>
      <vt:lpstr>INFORME DE RENDICIÓN DE CUENTAS </vt:lpstr>
      <vt:lpstr>OBJETIVOS DEL CONSORCIO EL ROCÍO</vt:lpstr>
      <vt:lpstr>PRESUPUESTO AÑO 2023</vt:lpstr>
      <vt:lpstr>EJECUCIÓN ANUAL 2023</vt:lpstr>
      <vt:lpstr>EJECUCIÓN ANUAL 2023</vt:lpstr>
      <vt:lpstr>EJECUCIÓN ANUAL 2023</vt:lpstr>
      <vt:lpstr>EJECUCIÓN ANUAL 2023</vt:lpstr>
      <vt:lpstr>VALOR EJECUTADO</vt:lpstr>
      <vt:lpstr>OBRAS PARROQUIA SAN FRANCISCO DE SAGEO</vt:lpstr>
      <vt:lpstr>OBRAS PARROQUIA NAZÓN</vt:lpstr>
      <vt:lpstr>OBRAS PARROQUIA TURUPAMBA</vt:lpstr>
      <vt:lpstr>OBRAS PARROQUIA TURUPAMBA</vt:lpstr>
      <vt:lpstr>OBRAS PARROQUIA JERUSALÉN</vt:lpstr>
      <vt:lpstr>      INTERVENCIÓN PARROQUIA NAZÓN</vt:lpstr>
      <vt:lpstr>      INTERVENCIÓN PARROQUIA JERUSALEN</vt:lpstr>
      <vt:lpstr>      INTERVENCIÓN PARROQUIA TURUPAMBA</vt:lpstr>
      <vt:lpstr>   INTERVENCIÓN PARROQUIA                 SAN FRANCISCO DE SAGEO</vt:lpstr>
      <vt:lpstr>Presentación de PowerPoint</vt:lpstr>
      <vt:lpstr>PARROQUIA TURUPAMBA</vt:lpstr>
      <vt:lpstr>Presentación de PowerPoint</vt:lpstr>
      <vt:lpstr>PARROQUIA DE NAZÓN</vt:lpstr>
      <vt:lpstr>Presentación de PowerPoint</vt:lpstr>
      <vt:lpstr>PARROQUIA JERUSALÉN</vt:lpstr>
      <vt:lpstr>Presentación de PowerPoint</vt:lpstr>
      <vt:lpstr>Presentación de PowerPoint</vt:lpstr>
      <vt:lpstr>Presentación de PowerPoint</vt:lpstr>
      <vt:lpstr>PARROQUIA SAN FRANCISCO DE SAGEO</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INFORME DE RENDICIÓN DE CUENTAS </dc:title>
  <dc:creator>Usuario-GAD</dc:creator>
  <cp:lastModifiedBy>Usuario-GAD</cp:lastModifiedBy>
  <cp:revision>22</cp:revision>
  <dcterms:created xsi:type="dcterms:W3CDTF">2024-04-02T13:36:49Z</dcterms:created>
  <dcterms:modified xsi:type="dcterms:W3CDTF">2024-05-30T14:17:17Z</dcterms:modified>
</cp:coreProperties>
</file>